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9" r:id="rId3"/>
    <p:sldId id="260" r:id="rId4"/>
    <p:sldId id="258" r:id="rId5"/>
    <p:sldId id="259" r:id="rId6"/>
    <p:sldId id="261" r:id="rId7"/>
    <p:sldId id="262" r:id="rId8"/>
    <p:sldId id="256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81" r:id="rId23"/>
    <p:sldId id="282" r:id="rId24"/>
    <p:sldId id="283" r:id="rId25"/>
    <p:sldId id="277" r:id="rId26"/>
    <p:sldId id="280" r:id="rId2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5790" autoAdjust="0"/>
  </p:normalViewPr>
  <p:slideViewPr>
    <p:cSldViewPr>
      <p:cViewPr>
        <p:scale>
          <a:sx n="82" d="100"/>
          <a:sy n="82" d="100"/>
        </p:scale>
        <p:origin x="-10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'Ark1'!$A$2:$A$8</c:f>
              <c:strCache>
                <c:ptCount val="7"/>
                <c:pt idx="0">
                  <c:v>Slitt lavmatte</c:v>
                </c:pt>
                <c:pt idx="1">
                  <c:v>Middels slitt</c:v>
                </c:pt>
                <c:pt idx="2">
                  <c:v>Utslitt lavmatte</c:v>
                </c:pt>
                <c:pt idx="3">
                  <c:v>Vår - forsommer</c:v>
                </c:pt>
                <c:pt idx="4">
                  <c:v>Sommer</c:v>
                </c:pt>
                <c:pt idx="5">
                  <c:v>Høst</c:v>
                </c:pt>
                <c:pt idx="6">
                  <c:v>Impediment</c:v>
                </c:pt>
              </c:strCache>
            </c:strRef>
          </c:cat>
          <c:val>
            <c:numRef>
              <c:f>'Ark1'!$B$2:$B$8</c:f>
              <c:numCache>
                <c:formatCode>0%</c:formatCode>
                <c:ptCount val="7"/>
                <c:pt idx="0">
                  <c:v>0.08</c:v>
                </c:pt>
                <c:pt idx="1">
                  <c:v>0.04</c:v>
                </c:pt>
                <c:pt idx="2">
                  <c:v>0.04</c:v>
                </c:pt>
                <c:pt idx="3">
                  <c:v>0.2</c:v>
                </c:pt>
                <c:pt idx="4">
                  <c:v>0.13</c:v>
                </c:pt>
                <c:pt idx="5">
                  <c:v>0.06</c:v>
                </c:pt>
                <c:pt idx="6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078269697419897"/>
          <c:y val="0.12550500302366591"/>
          <c:w val="0.36841479720695292"/>
          <c:h val="0.7949108289219333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42E27-B13D-4EB7-8642-9FE2B1139889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7168F-FDF6-467D-8932-A2AA8872C2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484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7168F-FDF6-467D-8932-A2AA8872C2C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17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7168F-FDF6-467D-8932-A2AA8872C2C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914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7168F-FDF6-467D-8932-A2AA8872C2C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567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116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734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93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467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321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28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50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698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3947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302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767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5E0B6-7209-425E-BFC3-6ED701B83101}" type="datetimeFigureOut">
              <a:rPr lang="nb-NO" smtClean="0"/>
              <a:t>28.07.2015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C2F5-29A5-435C-A774-391F7B207D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21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C:\Users\Eier\Documents\Nordfjella og Fjellheimen VN &amp; UV\Seminar\Sem. Hafjell, 4.-5.juni, 2014\Billeprog\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9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nb-NO" sz="2400" b="1" dirty="0" smtClean="0"/>
              <a:t>Vannkraftmagasin</a:t>
            </a:r>
            <a:r>
              <a:rPr lang="nb-NO" sz="2800" b="1" dirty="0" smtClean="0"/>
              <a:t> </a:t>
            </a:r>
            <a:br>
              <a:rPr lang="nb-NO" sz="2800" b="1" dirty="0" smtClean="0"/>
            </a:br>
            <a:r>
              <a:rPr lang="nb-NO" sz="1200" b="1" dirty="0" smtClean="0"/>
              <a:t>Aurland, Hallingdal og Lærdal produserte i 1981  10 % av netto fastkraftforbruk av elektrisitet i Norge.</a:t>
            </a:r>
            <a:endParaRPr lang="nb-NO" sz="1400" b="1" dirty="0"/>
          </a:p>
        </p:txBody>
      </p:sp>
      <p:pic>
        <p:nvPicPr>
          <p:cNvPr id="1026" name="Picture 2" descr="C:\Users\Eier\Documents\Nordfjella og Fjellheimen VN &amp; UV\Seminar\Sem. Hafjell, 4.-5.juni, 2014\Billeprog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67687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7020272" y="1556792"/>
            <a:ext cx="194001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Øljusjøen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Gyrinos-Flævatn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Stolsvassmagasinet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Rødungen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Varaldsetvatn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Kvevotni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Nyhellermagasinet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Strandavatn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Vestredalstjørni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Vetlabotnvatnet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Store Vargevatn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Svartavatnet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Nedre Mellomvatn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Adamsvt</a:t>
            </a:r>
            <a:r>
              <a:rPr lang="nb-NO" sz="1400" b="1" dirty="0" smtClean="0"/>
              <a:t>./</a:t>
            </a:r>
            <a:r>
              <a:rPr lang="nb-NO" sz="1400" b="1" dirty="0" err="1" smtClean="0"/>
              <a:t>Langavt</a:t>
            </a:r>
            <a:r>
              <a:rPr lang="nb-NO" sz="14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Katlamagasinet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Kreklevotni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err="1" smtClean="0"/>
              <a:t>Vidalsmagasinet</a:t>
            </a:r>
            <a:endParaRPr lang="nb-NO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b="1" dirty="0"/>
          </a:p>
        </p:txBody>
      </p:sp>
    </p:spTree>
    <p:extLst>
      <p:ext uri="{BB962C8B-B14F-4D97-AF65-F5344CB8AC3E}">
        <p14:creationId xmlns:p14="http://schemas.microsoft.com/office/powerpoint/2010/main" val="9053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601555" cy="99412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nb-NO" sz="2400" b="1" dirty="0" smtClean="0"/>
              <a:t>Vannkraftmagasin – </a:t>
            </a:r>
            <a:r>
              <a:rPr lang="nb-NO" sz="2400" b="1" dirty="0" smtClean="0"/>
              <a:t>stup, bratte </a:t>
            </a:r>
            <a:r>
              <a:rPr lang="nb-NO" sz="2400" b="1" dirty="0" smtClean="0"/>
              <a:t>skrenter og trekkveger</a:t>
            </a:r>
            <a:endParaRPr lang="nb-NO" sz="2400" b="1" dirty="0"/>
          </a:p>
        </p:txBody>
      </p:sp>
      <p:sp>
        <p:nvSpPr>
          <p:cNvPr id="4" name="TekstSylinder 3"/>
          <p:cNvSpPr txBox="1"/>
          <p:nvPr/>
        </p:nvSpPr>
        <p:spPr>
          <a:xfrm>
            <a:off x="7308304" y="3861048"/>
            <a:ext cx="104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1026" name="Picture 2" descr="C:\Users\Eier\Documents\Nordfjella og Fjellheimen VN &amp; UV\Seminar\Sem. Hafjell, 4.-5.juni, 2014\Billeprog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9430"/>
            <a:ext cx="799288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4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344816" cy="706090"/>
          </a:xfrm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nb-NO" sz="2400" b="1" dirty="0" smtClean="0"/>
              <a:t>«Sinsenkrysset»</a:t>
            </a:r>
            <a:br>
              <a:rPr lang="nb-NO" sz="2400" b="1" dirty="0" smtClean="0"/>
            </a:br>
            <a:r>
              <a:rPr lang="nb-NO" sz="1800" b="1" dirty="0" smtClean="0"/>
              <a:t>Trekkveger basert på fangstanlegg i en akse, </a:t>
            </a:r>
            <a:r>
              <a:rPr lang="nb-NO" sz="1800" b="1" dirty="0" err="1" smtClean="0"/>
              <a:t>Kvevotni</a:t>
            </a:r>
            <a:r>
              <a:rPr lang="nb-NO" sz="1800" b="1" dirty="0" smtClean="0"/>
              <a:t> – Geiteryggen</a:t>
            </a:r>
            <a:br>
              <a:rPr lang="nb-NO" sz="1800" b="1" dirty="0" smtClean="0"/>
            </a:br>
            <a:endParaRPr lang="nb-NO" sz="18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7884368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7180690" y="30111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7020272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6" name="Picture 2" descr="C:\Users\Eier\Pictures\Dyregraver\497-138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24744"/>
            <a:ext cx="1872207" cy="159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7396714" y="4509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9" name="Picture 2" descr="C:\Users\Eier\Pictures\Dyregraver\op, 2011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2893586"/>
            <a:ext cx="1872208" cy="181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/>
        </p:nvSpPr>
        <p:spPr>
          <a:xfrm>
            <a:off x="7581445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12" name="Picture 2" descr="C:\Users\Eier\Pictures\Dyregraver\FJELLVAN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78452"/>
            <a:ext cx="1872208" cy="119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lassholder for innhold 1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5"/>
            <a:ext cx="4392488" cy="4944088"/>
          </a:xfrm>
        </p:spPr>
      </p:pic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>
          <a:xfrm>
            <a:off x="2195736" y="6356350"/>
            <a:ext cx="6336704" cy="365125"/>
          </a:xfrm>
        </p:spPr>
        <p:txBody>
          <a:bodyPr/>
          <a:lstStyle/>
          <a:p>
            <a:r>
              <a:rPr lang="nb-NO" i="1" dirty="0" smtClean="0"/>
              <a:t>        </a:t>
            </a:r>
            <a:r>
              <a:rPr lang="nb-NO" b="1" i="1" dirty="0" smtClean="0">
                <a:solidFill>
                  <a:schemeClr val="tx1"/>
                </a:solidFill>
              </a:rPr>
              <a:t>Aurlandsreguleringenes </a:t>
            </a:r>
            <a:r>
              <a:rPr lang="nb-NO" b="1" i="1" dirty="0">
                <a:solidFill>
                  <a:schemeClr val="tx1"/>
                </a:solidFill>
              </a:rPr>
              <a:t>innvirkning på villreinens habitatbruk. Aurland fjellstyre/PAK-1989</a:t>
            </a:r>
            <a:r>
              <a:rPr lang="nb-NO" b="1" dirty="0">
                <a:solidFill>
                  <a:schemeClr val="tx1"/>
                </a:solidFill>
              </a:rPr>
              <a:t/>
            </a:r>
            <a:br>
              <a:rPr lang="nb-NO" b="1" dirty="0">
                <a:solidFill>
                  <a:schemeClr val="tx1"/>
                </a:solidFill>
              </a:rPr>
            </a:br>
            <a:endParaRPr lang="nb-NO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60086" y="178351"/>
            <a:ext cx="3960440" cy="1507686"/>
          </a:xfrm>
        </p:spPr>
        <p:txBody>
          <a:bodyPr>
            <a:normAutofit/>
          </a:bodyPr>
          <a:lstStyle/>
          <a:p>
            <a:pPr algn="l"/>
            <a:r>
              <a:rPr lang="nb-NO" sz="1800" b="1" dirty="0" smtClean="0"/>
              <a:t>   </a:t>
            </a:r>
            <a:r>
              <a:rPr lang="nb-NO" sz="2000" b="1" dirty="0" err="1" smtClean="0"/>
              <a:t>Øljuvatn</a:t>
            </a:r>
            <a:r>
              <a:rPr lang="nb-NO" sz="2000" b="1" dirty="0" smtClean="0"/>
              <a:t>, </a:t>
            </a:r>
            <a:r>
              <a:rPr lang="nb-NO" sz="2000" b="1" dirty="0" err="1" smtClean="0"/>
              <a:t>kl</a:t>
            </a:r>
            <a:r>
              <a:rPr lang="nb-NO" sz="2000" b="1" dirty="0" smtClean="0"/>
              <a:t> 05.00, 20 aug., 1990</a:t>
            </a:r>
            <a:br>
              <a:rPr lang="nb-NO" sz="2000" b="1" dirty="0" smtClean="0"/>
            </a:br>
            <a:r>
              <a:rPr lang="nb-NO" sz="2000" b="1" dirty="0" smtClean="0"/>
              <a:t/>
            </a:r>
            <a:br>
              <a:rPr lang="nb-NO" sz="2000" b="1" dirty="0" smtClean="0"/>
            </a:br>
            <a:r>
              <a:rPr lang="nb-NO" sz="1800" b="1" dirty="0" smtClean="0"/>
              <a:t>    Utsnitt fra de samme trekkvegene   </a:t>
            </a:r>
            <a:br>
              <a:rPr lang="nb-NO" sz="1800" b="1" dirty="0" smtClean="0"/>
            </a:br>
            <a:r>
              <a:rPr lang="nb-NO" sz="1800" b="1" dirty="0" smtClean="0"/>
              <a:t>    mellom fjellvatna</a:t>
            </a:r>
            <a:endParaRPr lang="nb-NO" sz="1800" b="1" dirty="0"/>
          </a:p>
        </p:txBody>
      </p:sp>
      <p:pic>
        <p:nvPicPr>
          <p:cNvPr id="4" name="Plassholder for innhold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00200"/>
            <a:ext cx="7776864" cy="5069160"/>
          </a:xfrm>
        </p:spPr>
      </p:pic>
      <p:sp>
        <p:nvSpPr>
          <p:cNvPr id="3" name="TekstSylinder 2"/>
          <p:cNvSpPr txBox="1"/>
          <p:nvPr/>
        </p:nvSpPr>
        <p:spPr>
          <a:xfrm>
            <a:off x="2483768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6818"/>
            <a:ext cx="354096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11960" y="207931"/>
            <a:ext cx="3312368" cy="1872208"/>
          </a:xfrm>
        </p:spPr>
        <p:txBody>
          <a:bodyPr>
            <a:normAutofit/>
          </a:bodyPr>
          <a:lstStyle/>
          <a:p>
            <a:r>
              <a:rPr lang="nb-NO" sz="2400" b="1" dirty="0" smtClean="0">
                <a:solidFill>
                  <a:prstClr val="black"/>
                </a:solidFill>
              </a:rPr>
              <a:t/>
            </a:r>
            <a:br>
              <a:rPr lang="nb-NO" sz="2400" b="1" dirty="0" smtClean="0">
                <a:solidFill>
                  <a:prstClr val="black"/>
                </a:solidFill>
              </a:rPr>
            </a:br>
            <a:r>
              <a:rPr lang="nb-NO" sz="2400" dirty="0"/>
              <a:t/>
            </a:r>
            <a:br>
              <a:rPr lang="nb-NO" sz="2400" dirty="0"/>
            </a:br>
            <a:endParaRPr lang="nb-NO" sz="24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14" y="2132856"/>
            <a:ext cx="6526356" cy="4525963"/>
          </a:xfrm>
        </p:spPr>
      </p:pic>
      <p:sp>
        <p:nvSpPr>
          <p:cNvPr id="5" name="TekstSylinder 4"/>
          <p:cNvSpPr txBox="1"/>
          <p:nvPr/>
        </p:nvSpPr>
        <p:spPr>
          <a:xfrm>
            <a:off x="2051720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907704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7931"/>
            <a:ext cx="2880320" cy="1872208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4355976" y="207931"/>
            <a:ext cx="27871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b="1" dirty="0" smtClean="0"/>
          </a:p>
          <a:p>
            <a:r>
              <a:rPr lang="nb-NO" b="1" dirty="0" err="1" smtClean="0"/>
              <a:t>Nyhellermagasinet</a:t>
            </a:r>
            <a:r>
              <a:rPr lang="nb-NO" b="1" dirty="0" smtClean="0"/>
              <a:t>  20 km2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 smtClean="0"/>
              <a:t>Øljuvatn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 smtClean="0"/>
              <a:t>Volanuttjerna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 smtClean="0"/>
              <a:t>Nyhellervatn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Kongshellervatn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094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07903" y="519671"/>
            <a:ext cx="1584177" cy="922114"/>
          </a:xfrm>
        </p:spPr>
        <p:txBody>
          <a:bodyPr>
            <a:normAutofit fontScale="90000"/>
          </a:bodyPr>
          <a:lstStyle/>
          <a:p>
            <a:r>
              <a:rPr lang="nb-NO" sz="2800" b="1" dirty="0" err="1" smtClean="0"/>
              <a:t>Lesoner</a:t>
            </a:r>
            <a:r>
              <a:rPr lang="nb-NO" sz="2800" b="1" dirty="0" smtClean="0"/>
              <a:t/>
            </a:r>
            <a:br>
              <a:rPr lang="nb-NO" sz="2800" b="1" dirty="0" smtClean="0"/>
            </a:br>
            <a:r>
              <a:rPr lang="nb-NO" sz="1200" b="1" dirty="0" smtClean="0"/>
              <a:t>NINA Rapport 634</a:t>
            </a:r>
            <a:br>
              <a:rPr lang="nb-NO" sz="1200" b="1" dirty="0" smtClean="0"/>
            </a:br>
            <a:r>
              <a:rPr lang="nb-NO" sz="1200" b="1" dirty="0" smtClean="0"/>
              <a:t>Villreinen i Nordfjella</a:t>
            </a:r>
            <a:br>
              <a:rPr lang="nb-NO" sz="1200" b="1" dirty="0" smtClean="0"/>
            </a:br>
            <a:r>
              <a:rPr lang="nb-NO" sz="1200" b="1" dirty="0" smtClean="0"/>
              <a:t>Status og leveområde</a:t>
            </a:r>
            <a:br>
              <a:rPr lang="nb-NO" sz="1200" b="1" dirty="0" smtClean="0"/>
            </a:br>
            <a:endParaRPr lang="nb-NO" sz="2800" b="1" dirty="0"/>
          </a:p>
        </p:txBody>
      </p:sp>
      <p:pic>
        <p:nvPicPr>
          <p:cNvPr id="1026" name="Picture 2" descr="C:\Users\Eier\Documents\Nordfjella og Fjellheimen VN &amp; UV\Seminar\Sem. Hafjell, 4.-5.juni, 2014\Billeprog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560840" cy="49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2411760" y="9807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3"/>
            <a:ext cx="2520280" cy="165618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3814"/>
            <a:ext cx="2592288" cy="16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056784" cy="922114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700" b="1" dirty="0" smtClean="0"/>
              <a:t>Dyra forteller:</a:t>
            </a:r>
            <a:r>
              <a:rPr lang="nb-NO" sz="2700" b="1" dirty="0"/>
              <a:t/>
            </a:r>
            <a:br>
              <a:rPr lang="nb-NO" sz="2700" b="1" dirty="0"/>
            </a:br>
            <a:r>
              <a:rPr lang="nb-NO" sz="2200" b="1" dirty="0" smtClean="0"/>
              <a:t>Datasett av </a:t>
            </a:r>
            <a:r>
              <a:rPr lang="nb-NO" sz="2200" b="1" dirty="0" err="1" smtClean="0"/>
              <a:t>radiomerkete</a:t>
            </a:r>
            <a:r>
              <a:rPr lang="nb-NO" sz="2200" b="1" dirty="0" smtClean="0"/>
              <a:t> simler i perioden, 2007 – 2003</a:t>
            </a:r>
            <a:br>
              <a:rPr lang="nb-NO" sz="2200" b="1" dirty="0" smtClean="0"/>
            </a:br>
            <a:r>
              <a:rPr lang="nb-NO" sz="2200" b="1" dirty="0" smtClean="0"/>
              <a:t/>
            </a:r>
            <a:br>
              <a:rPr lang="nb-NO" sz="2200" b="1" dirty="0" smtClean="0"/>
            </a:br>
            <a:endParaRPr lang="nb-NO" sz="2200" b="1" dirty="0"/>
          </a:p>
        </p:txBody>
      </p:sp>
      <p:pic>
        <p:nvPicPr>
          <p:cNvPr id="5" name="Picture 2" descr="C:\Users\Eier\Documents\Nordfjella og Fjellheimen VN &amp; UV\Seminar\Sem. Hafjell, 4.-5.juni, 2014\Billeprog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05678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4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12775"/>
            <a:ext cx="2232248" cy="17374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9412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nb-NO" sz="2400" b="1" dirty="0" smtClean="0"/>
              <a:t>Kalvingstid</a:t>
            </a:r>
            <a:r>
              <a:rPr lang="nb-NO" sz="2000" b="1" dirty="0"/>
              <a:t/>
            </a:r>
            <a:br>
              <a:rPr lang="nb-NO" sz="2000" b="1" dirty="0"/>
            </a:br>
            <a:r>
              <a:rPr lang="nb-NO" sz="2000" b="1" dirty="0" smtClean="0"/>
              <a:t>Datasett av </a:t>
            </a:r>
            <a:r>
              <a:rPr lang="nb-NO" sz="2000" b="1" dirty="0" err="1" smtClean="0"/>
              <a:t>radiomerkete</a:t>
            </a:r>
            <a:r>
              <a:rPr lang="nb-NO" sz="2000" b="1" dirty="0" smtClean="0"/>
              <a:t> simler,  mai – juni, 2007 - 2013</a:t>
            </a:r>
            <a:endParaRPr lang="nb-NO" sz="2000" b="1" dirty="0"/>
          </a:p>
        </p:txBody>
      </p:sp>
      <p:pic>
        <p:nvPicPr>
          <p:cNvPr id="1026" name="Picture 2" descr="C:\Users\Eier\Documents\Nordfjella og Fjellheimen VN &amp; UV\Seminar\Sem. Hafjell, 4.-5.juni, 2014\Billeprog\010 - Kop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5472608" cy="50405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817240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00" y="3284984"/>
            <a:ext cx="2227748" cy="144016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00" y="4869160"/>
            <a:ext cx="222774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1440160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nb-NO" sz="2400" b="1" dirty="0" smtClean="0"/>
              <a:t>                                               </a:t>
            </a:r>
            <a:br>
              <a:rPr lang="nb-NO" sz="2400" b="1" dirty="0" smtClean="0"/>
            </a:br>
            <a:r>
              <a:rPr lang="nb-NO" sz="2400" b="1" dirty="0"/>
              <a:t> </a:t>
            </a:r>
            <a:r>
              <a:rPr lang="nb-NO" sz="2400" b="1" dirty="0" smtClean="0"/>
              <a:t>                                             SONE  </a:t>
            </a:r>
            <a:r>
              <a:rPr lang="nb-NO" sz="2200" b="1" dirty="0" smtClean="0"/>
              <a:t>2</a:t>
            </a:r>
            <a:r>
              <a:rPr lang="nb-NO" sz="2200" dirty="0" smtClean="0"/>
              <a:t>  </a:t>
            </a:r>
            <a:r>
              <a:rPr lang="nb-NO" sz="2000" dirty="0" smtClean="0"/>
              <a:t>(</a:t>
            </a:r>
            <a:r>
              <a:rPr lang="nb-NO" sz="1600" dirty="0" smtClean="0"/>
              <a:t>Syd  for Fv. 50)</a:t>
            </a:r>
            <a:r>
              <a:rPr lang="nb-NO" sz="1600" dirty="0"/>
              <a:t/>
            </a:r>
            <a:br>
              <a:rPr lang="nb-NO" sz="1600" dirty="0"/>
            </a:br>
            <a:r>
              <a:rPr lang="nb-NO" sz="2200" dirty="0" smtClean="0"/>
              <a:t>         </a:t>
            </a:r>
            <a:r>
              <a:rPr lang="nb-NO" sz="2000" b="1" dirty="0" smtClean="0"/>
              <a:t>Der Hallingskarvet kneiser over lavbremmene  er det store utfordringer.</a:t>
            </a:r>
            <a:r>
              <a:rPr lang="nb-NO" sz="2000" b="1" dirty="0"/>
              <a:t/>
            </a:r>
            <a:br>
              <a:rPr lang="nb-NO" sz="2000" b="1" dirty="0"/>
            </a:br>
            <a:r>
              <a:rPr lang="nb-NO" sz="2000" b="1" dirty="0" smtClean="0"/>
              <a:t>          Skarvet sjøl byr på minimal næring,   her er  mest stein,  is og snø,</a:t>
            </a:r>
            <a:br>
              <a:rPr lang="nb-NO" sz="2000" b="1" dirty="0" smtClean="0"/>
            </a:br>
            <a:r>
              <a:rPr lang="nb-NO" sz="2000" b="1" dirty="0" smtClean="0"/>
              <a:t>          men i botnene kan reinen beite på frisk groe like til frosten setter inn.</a:t>
            </a:r>
            <a:br>
              <a:rPr lang="nb-NO" sz="2000" b="1" dirty="0" smtClean="0"/>
            </a:br>
            <a:r>
              <a:rPr lang="nb-NO" sz="2000" b="1" dirty="0" smtClean="0"/>
              <a:t/>
            </a:r>
            <a:br>
              <a:rPr lang="nb-NO" sz="2000" b="1" dirty="0" smtClean="0"/>
            </a:br>
            <a:endParaRPr lang="nb-NO" sz="2000" b="1" dirty="0"/>
          </a:p>
        </p:txBody>
      </p:sp>
      <p:pic>
        <p:nvPicPr>
          <p:cNvPr id="1026" name="Picture 2" descr="C:\Users\Eier\Pictures\Natur nord rv 50\Brem u. Hallingskarv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848872" cy="4886003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83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pPr algn="l"/>
            <a:r>
              <a:rPr lang="nb-NO" sz="2000" b="1" dirty="0" smtClean="0"/>
              <a:t/>
            </a:r>
            <a:br>
              <a:rPr lang="nb-NO" sz="2000" b="1" dirty="0" smtClean="0"/>
            </a:br>
            <a:r>
              <a:rPr lang="nb-NO" sz="2000" b="1" dirty="0" smtClean="0"/>
              <a:t>                        </a:t>
            </a:r>
            <a:r>
              <a:rPr lang="nb-NO" sz="2200" b="1" dirty="0" smtClean="0"/>
              <a:t>Ferdselsintensitet sommerstid, terskelverdier:</a:t>
            </a:r>
            <a:br>
              <a:rPr lang="nb-NO" sz="2200" b="1" dirty="0" smtClean="0"/>
            </a:br>
            <a:r>
              <a:rPr lang="nb-NO" sz="2200" b="1" dirty="0" smtClean="0"/>
              <a:t>               </a:t>
            </a:r>
            <a:r>
              <a:rPr lang="nb-NO" sz="2000" b="1" dirty="0" smtClean="0"/>
              <a:t>&gt; 30 passeringer/dag:    Minskende </a:t>
            </a:r>
            <a:r>
              <a:rPr lang="nb-NO" sz="2000" b="1" dirty="0" err="1" smtClean="0"/>
              <a:t>kryssninger</a:t>
            </a:r>
            <a:r>
              <a:rPr lang="nb-NO" sz="2000" b="1" dirty="0" smtClean="0"/>
              <a:t> </a:t>
            </a:r>
            <a:br>
              <a:rPr lang="nb-NO" sz="2000" b="1" dirty="0" smtClean="0"/>
            </a:br>
            <a:r>
              <a:rPr lang="nb-NO" sz="2000" b="1" dirty="0" smtClean="0"/>
              <a:t>                &gt; 200 passeringer/dag:  Absolutt barriereeffekt, null krysninger</a:t>
            </a:r>
            <a:br>
              <a:rPr lang="nb-NO" sz="2000" b="1" dirty="0" smtClean="0"/>
            </a:br>
            <a:r>
              <a:rPr lang="nb-NO" sz="2000" b="1" dirty="0"/>
              <a:t>	</a:t>
            </a:r>
            <a:r>
              <a:rPr lang="nb-NO" sz="2000" b="1" dirty="0" smtClean="0"/>
              <a:t>				                   	</a:t>
            </a:r>
            <a:r>
              <a:rPr lang="nb-NO" sz="1000" b="1" i="1" dirty="0" smtClean="0"/>
              <a:t>NINA rapport  956, Nordfjella 2013</a:t>
            </a:r>
            <a:r>
              <a:rPr lang="nb-NO" sz="2000" b="1" dirty="0" smtClean="0"/>
              <a:t> </a:t>
            </a:r>
            <a:br>
              <a:rPr lang="nb-NO" sz="2000" b="1" dirty="0" smtClean="0"/>
            </a:br>
            <a:r>
              <a:rPr lang="nb-NO" sz="2000" b="1" dirty="0" smtClean="0"/>
              <a:t/>
            </a:r>
            <a:br>
              <a:rPr lang="nb-NO" sz="2000" b="1" dirty="0" smtClean="0"/>
            </a:br>
            <a:endParaRPr lang="nb-NO" sz="20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6300192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1026" name="Picture 2" descr="C:\Users\Eier\Documents\Nordfjella og Fjellheimen VN &amp; UV\Seminar\Sem. Hafjell, 4.-5.juni, 2014\Billeprog\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96944" cy="5472608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37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l"/>
            <a:r>
              <a:rPr lang="nb-NO" sz="1600" b="1" dirty="0" smtClean="0"/>
              <a:t>                                ↗   </a:t>
            </a:r>
            <a:r>
              <a:rPr lang="nb-NO" sz="1800" b="1" dirty="0" smtClean="0"/>
              <a:t>VN</a:t>
            </a:r>
            <a:r>
              <a:rPr lang="nb-NO" sz="1600" b="1" dirty="0" smtClean="0"/>
              <a:t>                      ↗  </a:t>
            </a:r>
            <a:r>
              <a:rPr lang="nb-NO" sz="1800" b="1" dirty="0" smtClean="0"/>
              <a:t>Vald (kommunevis</a:t>
            </a:r>
            <a:r>
              <a:rPr lang="nb-NO" sz="1600" b="1" dirty="0" smtClean="0"/>
              <a:t>)  →  </a:t>
            </a:r>
            <a:r>
              <a:rPr lang="nb-NO" sz="1800" b="1" dirty="0" smtClean="0"/>
              <a:t>Jaktfelt</a:t>
            </a:r>
            <a:r>
              <a:rPr lang="nb-NO" sz="1600" b="1" dirty="0" smtClean="0"/>
              <a:t/>
            </a:r>
            <a:br>
              <a:rPr lang="nb-NO" sz="1600" b="1" dirty="0" smtClean="0"/>
            </a:br>
            <a:r>
              <a:rPr lang="nb-NO" sz="1600" b="1" dirty="0" smtClean="0"/>
              <a:t>        </a:t>
            </a:r>
            <a:r>
              <a:rPr lang="nb-NO" sz="1800" b="1" dirty="0" smtClean="0"/>
              <a:t> KLM </a:t>
            </a:r>
            <a:r>
              <a:rPr lang="nb-NO" sz="1600" b="1" dirty="0" smtClean="0"/>
              <a:t>→ </a:t>
            </a:r>
            <a:r>
              <a:rPr lang="nb-NO" sz="1800" b="1" dirty="0" smtClean="0"/>
              <a:t>MD</a:t>
            </a:r>
            <a:r>
              <a:rPr lang="nb-NO" sz="1600" b="1" dirty="0" smtClean="0"/>
              <a:t>        ↕     →   </a:t>
            </a:r>
            <a:r>
              <a:rPr lang="nb-NO" sz="1800" b="1" dirty="0" smtClean="0"/>
              <a:t>VU</a:t>
            </a:r>
            <a:r>
              <a:rPr lang="nb-NO" sz="1600" b="1" dirty="0" smtClean="0"/>
              <a:t>                                                                                        </a:t>
            </a:r>
            <a:r>
              <a:rPr lang="nb-NO" sz="2000" b="1" dirty="0" smtClean="0"/>
              <a:t>∞</a:t>
            </a:r>
            <a:r>
              <a:rPr lang="nb-NO" sz="1600" b="1" dirty="0" smtClean="0"/>
              <a:t>   </a:t>
            </a:r>
            <a:r>
              <a:rPr lang="nb-NO" sz="1800" b="1" dirty="0" smtClean="0"/>
              <a:t>VR</a:t>
            </a:r>
            <a:r>
              <a:rPr lang="nb-NO" sz="1600" b="1" dirty="0" smtClean="0"/>
              <a:t/>
            </a:r>
            <a:br>
              <a:rPr lang="nb-NO" sz="1600" b="1" dirty="0" smtClean="0"/>
            </a:br>
            <a:r>
              <a:rPr lang="nb-NO" sz="1600" b="1" dirty="0"/>
              <a:t> </a:t>
            </a:r>
            <a:r>
              <a:rPr lang="nb-NO" sz="1600" b="1" dirty="0" smtClean="0"/>
              <a:t>                               ↘   </a:t>
            </a:r>
            <a:r>
              <a:rPr lang="nb-NO" sz="1800" b="1" smtClean="0"/>
              <a:t>FM</a:t>
            </a:r>
            <a:r>
              <a:rPr lang="nb-NO" sz="1600" b="1" smtClean="0"/>
              <a:t>  </a:t>
            </a:r>
            <a:r>
              <a:rPr lang="nb-NO" sz="1600" b="1"/>
              <a:t> </a:t>
            </a:r>
            <a:r>
              <a:rPr lang="nb-NO" sz="1600" b="1" smtClean="0"/>
              <a:t>        </a:t>
            </a:r>
            <a:r>
              <a:rPr lang="nb-NO" sz="1600" b="1" smtClean="0"/>
              <a:t>           </a:t>
            </a:r>
            <a:r>
              <a:rPr lang="nb-NO" sz="1600" b="1" dirty="0" smtClean="0"/>
              <a:t>↘  </a:t>
            </a:r>
            <a:r>
              <a:rPr lang="nb-NO" sz="1800" b="1" dirty="0" smtClean="0"/>
              <a:t>Fjellstyre (kommunevis</a:t>
            </a:r>
            <a:r>
              <a:rPr lang="nb-NO" sz="1600" b="1" dirty="0" smtClean="0"/>
              <a:t>) →</a:t>
            </a:r>
            <a:r>
              <a:rPr lang="nb-NO" sz="1800" b="1" dirty="0" smtClean="0"/>
              <a:t>  Jaktfelt</a:t>
            </a:r>
            <a:endParaRPr lang="nb-NO" sz="1800" b="1" dirty="0"/>
          </a:p>
        </p:txBody>
      </p:sp>
      <p:pic>
        <p:nvPicPr>
          <p:cNvPr id="1026" name="Picture 2" descr="C:\Users\Eier\Documents\Nordfjella og Fjellheimen VN &amp; UV\Seminar\I villreinens rike 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08912" cy="496855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303756" y="1700808"/>
            <a:ext cx="611879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Villreinutvalget i Nordfjella</a:t>
            </a:r>
            <a:r>
              <a:rPr lang="nb-NO" sz="1600" b="1" dirty="0"/>
              <a:t> </a:t>
            </a:r>
            <a:r>
              <a:rPr lang="nb-NO" sz="1600" b="1" dirty="0" smtClean="0"/>
              <a:t> (rettighetshaverorgan)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vintertellinger fra fly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kalvetellinger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strukturtellinger</a:t>
            </a:r>
            <a:endParaRPr lang="nb-NO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kondisjonsundersøkelse  (NINA)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beiteundersøkelse  (NINA)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/>
              <a:t>d</a:t>
            </a:r>
            <a:r>
              <a:rPr lang="nb-NO" sz="1400" b="1" dirty="0" smtClean="0"/>
              <a:t>riftsplanlegging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/>
              <a:t>e</a:t>
            </a:r>
            <a:r>
              <a:rPr lang="nb-NO" sz="1400" b="1" dirty="0" smtClean="0"/>
              <a:t>ngasjere oppsyn</a:t>
            </a:r>
            <a:br>
              <a:rPr lang="nb-NO" sz="1400" b="1" dirty="0" smtClean="0"/>
            </a:br>
            <a:endParaRPr lang="nb-NO" sz="1400" b="1" dirty="0"/>
          </a:p>
          <a:p>
            <a:r>
              <a:rPr lang="nb-NO" sz="1600" b="1" dirty="0" smtClean="0"/>
              <a:t>Nordfjella og Fjellheimen </a:t>
            </a:r>
            <a:r>
              <a:rPr lang="nb-NO" sz="1600" b="1" dirty="0" err="1" smtClean="0"/>
              <a:t>villreinnemnd</a:t>
            </a:r>
            <a:r>
              <a:rPr lang="nb-NO" sz="16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/>
              <a:t>r</a:t>
            </a:r>
            <a:r>
              <a:rPr lang="nb-NO" sz="1400" b="1" dirty="0" smtClean="0"/>
              <a:t>etningslinjer gitt av miljødirektoratet  med  hjemmel i utmarkslovgivningen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off. høringsorgan i saker som angår villrein og villreinens leveområder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/>
              <a:t>g</a:t>
            </a:r>
            <a:r>
              <a:rPr lang="nb-NO" sz="1400" b="1" dirty="0" smtClean="0"/>
              <a:t>odkjenne vald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/>
              <a:t>g</a:t>
            </a:r>
            <a:r>
              <a:rPr lang="nb-NO" sz="1400" b="1" dirty="0" smtClean="0"/>
              <a:t>odkjenne bestandsplaner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b="1" dirty="0" smtClean="0"/>
              <a:t>fastsette fellingskvote etter innspill fra villreinutvalget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b="1" dirty="0"/>
          </a:p>
        </p:txBody>
      </p:sp>
    </p:spTree>
    <p:extLst>
      <p:ext uri="{BB962C8B-B14F-4D97-AF65-F5344CB8AC3E}">
        <p14:creationId xmlns:p14="http://schemas.microsoft.com/office/powerpoint/2010/main" val="26642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056784" cy="114300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l"/>
            <a:r>
              <a:rPr lang="nb-NO" sz="2000" b="1" dirty="0" smtClean="0"/>
              <a:t>                                    «</a:t>
            </a:r>
            <a:r>
              <a:rPr lang="nb-NO" sz="2000" b="1" dirty="0" err="1" smtClean="0"/>
              <a:t>Prestholt</a:t>
            </a:r>
            <a:r>
              <a:rPr lang="nb-NO" sz="2000" b="1" smtClean="0"/>
              <a:t>-stien»</a:t>
            </a:r>
            <a:r>
              <a:rPr lang="nb-NO" sz="2000" b="1" dirty="0" smtClean="0"/>
              <a:t/>
            </a:r>
            <a:br>
              <a:rPr lang="nb-NO" sz="2000" b="1" dirty="0" smtClean="0"/>
            </a:br>
            <a:r>
              <a:rPr lang="nb-NO" sz="2000" b="1" dirty="0" smtClean="0"/>
              <a:t>    </a:t>
            </a:r>
            <a:r>
              <a:rPr lang="nb-NO" sz="1800" b="1" dirty="0" smtClean="0"/>
              <a:t>Fra et par tusen besøkende </a:t>
            </a:r>
            <a:r>
              <a:rPr lang="nb-NO" sz="1800" b="1" dirty="0"/>
              <a:t> </a:t>
            </a:r>
            <a:r>
              <a:rPr lang="nb-NO" sz="1800" b="1" dirty="0" smtClean="0"/>
              <a:t>for få år siden til  rundt  30.000  i dag.</a:t>
            </a:r>
            <a:endParaRPr lang="nb-NO" sz="18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1553766"/>
            <a:ext cx="5328591" cy="4904702"/>
          </a:xfrm>
          <a:ln>
            <a:solidFill>
              <a:srgbClr val="C00000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17556"/>
            <a:ext cx="1461492" cy="140738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002084"/>
            <a:ext cx="1461492" cy="165618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97152"/>
            <a:ext cx="1461492" cy="16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92888" cy="172819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l"/>
            <a:r>
              <a:rPr lang="nb-NO" sz="2000" b="1" dirty="0" smtClean="0"/>
              <a:t>         Løypenett, Haugastøl–Havsdalen, 91.180 daa fordelt over 4 jaktfelt</a:t>
            </a:r>
            <a:br>
              <a:rPr lang="nb-NO" sz="2000" b="1" dirty="0" smtClean="0"/>
            </a:br>
            <a:r>
              <a:rPr lang="nb-NO" sz="2000" b="1" dirty="0" smtClean="0"/>
              <a:t>                                      </a:t>
            </a:r>
            <a:r>
              <a:rPr lang="nb-NO" sz="2000" b="1" dirty="0" smtClean="0">
                <a:solidFill>
                  <a:srgbClr val="FF0000"/>
                </a:solidFill>
              </a:rPr>
              <a:t>0, 76 km  oppkjørte skiløyper pr km2</a:t>
            </a:r>
            <a:br>
              <a:rPr lang="nb-NO" sz="2000" b="1" dirty="0" smtClean="0">
                <a:solidFill>
                  <a:srgbClr val="FF0000"/>
                </a:solidFill>
              </a:rPr>
            </a:br>
            <a:r>
              <a:rPr lang="nb-NO" sz="2000" b="1" dirty="0" smtClean="0">
                <a:solidFill>
                  <a:srgbClr val="FF0000"/>
                </a:solidFill>
              </a:rPr>
              <a:t>          </a:t>
            </a:r>
            <a:r>
              <a:rPr lang="nb-NO" sz="2000" b="1" dirty="0" smtClean="0"/>
              <a:t>&gt; 0,5 km skiløype som eneste inngrep:     98 % fravær av rein</a:t>
            </a:r>
            <a:br>
              <a:rPr lang="nb-NO" sz="2000" b="1" dirty="0" smtClean="0"/>
            </a:br>
            <a:r>
              <a:rPr lang="nb-NO" sz="2000" b="1" dirty="0" smtClean="0"/>
              <a:t>          Lav: 15-30 ganger mere lav enn i tilsvarende inngrepsfrie områder.</a:t>
            </a:r>
            <a:endParaRPr lang="nb-NO" sz="20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5410120" y="1548776"/>
            <a:ext cx="293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Reinprosjektet, Norges forskningsråd, 2002</a:t>
            </a:r>
            <a:endParaRPr lang="nb-NO" sz="1200" b="1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7992888" cy="4608512"/>
          </a:xfr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927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56448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sz="2000" b="1" dirty="0" smtClean="0"/>
              <a:t>                                                                Ensom og </a:t>
            </a:r>
            <a:r>
              <a:rPr lang="nb-NO" sz="2000" b="1" dirty="0" smtClean="0"/>
              <a:t>forlatt;</a:t>
            </a:r>
            <a:r>
              <a:rPr lang="nb-NO" sz="2000" b="1" dirty="0" smtClean="0"/>
              <a:t/>
            </a:r>
            <a:br>
              <a:rPr lang="nb-NO" sz="2000" b="1" dirty="0" smtClean="0"/>
            </a:br>
            <a:r>
              <a:rPr lang="nb-NO" sz="2000" b="1" dirty="0" smtClean="0"/>
              <a:t>                                                                mat for </a:t>
            </a:r>
            <a:r>
              <a:rPr lang="nb-NO" sz="2000" b="1" dirty="0" smtClean="0"/>
              <a:t>noen</a:t>
            </a:r>
            <a:r>
              <a:rPr lang="nb-NO" sz="2000" b="1" dirty="0" smtClean="0"/>
              <a:t> </a:t>
            </a:r>
            <a:r>
              <a:rPr lang="nb-NO" sz="2000" b="1" dirty="0" smtClean="0"/>
              <a:t>høyere</a:t>
            </a:r>
            <a:br>
              <a:rPr lang="nb-NO" sz="2000" b="1" dirty="0" smtClean="0"/>
            </a:br>
            <a:r>
              <a:rPr lang="nb-NO" sz="2000" b="1" dirty="0" smtClean="0"/>
              <a:t>                                                                oppe i næringskjeden</a:t>
            </a:r>
            <a:br>
              <a:rPr lang="nb-NO" sz="2000" b="1" dirty="0" smtClean="0"/>
            </a:br>
            <a:r>
              <a:rPr lang="nb-NO" sz="2000" b="1" dirty="0" smtClean="0"/>
              <a:t>                                                                 </a:t>
            </a:r>
            <a:r>
              <a:rPr lang="nb-NO" sz="1100" b="1" dirty="0" smtClean="0"/>
              <a:t>Nordfjella naturoppsyn/PAK-1990</a:t>
            </a:r>
            <a:endParaRPr lang="nb-NO" sz="1100" b="1" dirty="0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43160"/>
            <a:ext cx="5832648" cy="3744416"/>
          </a:xfrm>
          <a:ln w="28575">
            <a:solidFill>
              <a:srgbClr val="C00000"/>
            </a:solidFill>
          </a:ln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64481"/>
            <a:ext cx="3096344" cy="178565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80" y="4437112"/>
            <a:ext cx="2154992" cy="187220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72" y="564481"/>
            <a:ext cx="2224100" cy="178565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72" y="2564904"/>
            <a:ext cx="2232248" cy="17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pPr algn="l"/>
            <a:r>
              <a:rPr lang="nb-NO" sz="2000" b="1" dirty="0" smtClean="0"/>
              <a:t>                                           Arbeid der VN, sammen med VU,</a:t>
            </a:r>
            <a:br>
              <a:rPr lang="nb-NO" sz="2000" b="1" dirty="0" smtClean="0"/>
            </a:br>
            <a:r>
              <a:rPr lang="nb-NO" sz="2000" b="1" dirty="0" smtClean="0"/>
              <a:t>                                           har hatt betydelig innflytelse:</a:t>
            </a:r>
            <a:endParaRPr lang="nb-NO" sz="2000" b="1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9916"/>
            <a:ext cx="8280920" cy="5229200"/>
          </a:xfrm>
          <a:ln w="38100">
            <a:solidFill>
              <a:srgbClr val="C00000"/>
            </a:solidFill>
          </a:ln>
        </p:spPr>
      </p:pic>
      <p:sp>
        <p:nvSpPr>
          <p:cNvPr id="9" name="TekstSylinder 8"/>
          <p:cNvSpPr txBox="1"/>
          <p:nvPr/>
        </p:nvSpPr>
        <p:spPr>
          <a:xfrm>
            <a:off x="611560" y="1556792"/>
            <a:ext cx="7151510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Nasjonale villreinområder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Bestand i overensstemmelse med  aktuell bæreevne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Handlingsplan 2015 </a:t>
            </a:r>
            <a:r>
              <a:rPr lang="nb-NO" sz="2000" b="1" dirty="0" smtClean="0"/>
              <a:t>– 2025  Sekr. BFK</a:t>
            </a:r>
            <a:endParaRPr lang="nb-NO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Avverget ytterligere  vannkraftmagasin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Avverget sommerskisenter på Vargebreen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Avverget hytteby i </a:t>
            </a:r>
            <a:r>
              <a:rPr lang="nb-NO" sz="2000" b="1" dirty="0" err="1"/>
              <a:t>S</a:t>
            </a:r>
            <a:r>
              <a:rPr lang="nb-NO" sz="2000" b="1" dirty="0" err="1" smtClean="0"/>
              <a:t>temmerdalen</a:t>
            </a:r>
            <a:endParaRPr lang="nb-NO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Aktiv rolle i arbeidet rundt rehabilitering av dammer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B</a:t>
            </a:r>
            <a:r>
              <a:rPr lang="nb-NO" sz="2000" b="1" dirty="0" smtClean="0"/>
              <a:t>idragsyter i Norsk Sti- og Løypeplan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A</a:t>
            </a:r>
            <a:r>
              <a:rPr lang="nb-NO" sz="2000" b="1" dirty="0" smtClean="0"/>
              <a:t>vverget  oppføring av to DNT hytter i </a:t>
            </a:r>
            <a:r>
              <a:rPr lang="nb-NO" sz="2000" b="1" dirty="0" err="1" smtClean="0"/>
              <a:t>kalvingsområde</a:t>
            </a:r>
            <a:endParaRPr lang="nb-NO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 smtClean="0"/>
              <a:t>Omlegging  og sanering av enkelte omstridte turløyper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Fleksibelt </a:t>
            </a:r>
            <a:r>
              <a:rPr lang="nb-NO" sz="2000" b="1" dirty="0" err="1" smtClean="0"/>
              <a:t>løypeprepareingsregime</a:t>
            </a:r>
            <a:r>
              <a:rPr lang="nb-NO" sz="2000" b="1" dirty="0" smtClean="0"/>
              <a:t> i forhold til villreintrekk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Snøfjellvegen, nasjonal turistveg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</a:t>
            </a:r>
            <a:r>
              <a:rPr lang="nb-NO" sz="2000" b="1" dirty="0" smtClean="0"/>
              <a:t>amarbeid med grunneiersiden, NINA</a:t>
            </a:r>
            <a:r>
              <a:rPr lang="nb-NO" sz="2000" b="1" dirty="0"/>
              <a:t> </a:t>
            </a:r>
            <a:r>
              <a:rPr lang="nb-NO" sz="2000" b="1" dirty="0" smtClean="0"/>
              <a:t>og sentrale myndigheter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Deltatt i utvikling av flere oppdragsrapporter</a:t>
            </a:r>
          </a:p>
          <a:p>
            <a:r>
              <a:rPr lang="nb-NO" sz="2000" b="1" dirty="0"/>
              <a:t> </a:t>
            </a:r>
            <a:r>
              <a:rPr lang="nb-NO" sz="2000" b="1" dirty="0" smtClean="0"/>
              <a:t>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 dirty="0" smtClean="0"/>
          </a:p>
          <a:p>
            <a:r>
              <a:rPr lang="nb-NO" sz="2000" dirty="0" smtClean="0"/>
              <a:t> </a:t>
            </a:r>
            <a:endParaRPr lang="nb-NO" sz="2000" dirty="0"/>
          </a:p>
          <a:p>
            <a:r>
              <a:rPr lang="nb-NO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2"/>
            <a:ext cx="2160240" cy="122413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4622"/>
            <a:ext cx="1944216" cy="12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3744416" cy="114300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nb-NO" sz="2400" b="1" dirty="0" smtClean="0"/>
              <a:t>Utfordringer:</a:t>
            </a:r>
            <a:endParaRPr lang="nb-NO" sz="24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2" y="1600200"/>
            <a:ext cx="7986475" cy="4525963"/>
          </a:xfrm>
          <a:ln>
            <a:solidFill>
              <a:srgbClr val="C00000"/>
            </a:solidFill>
          </a:ln>
        </p:spPr>
      </p:pic>
      <p:sp>
        <p:nvSpPr>
          <p:cNvPr id="5" name="TekstSylinder 4"/>
          <p:cNvSpPr txBox="1"/>
          <p:nvPr/>
        </p:nvSpPr>
        <p:spPr>
          <a:xfrm>
            <a:off x="1187624" y="1755973"/>
            <a:ext cx="7163692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 smtClean="0"/>
              <a:t>Ivareta leveområdene, unngå ytterligere beitereduksjon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Revisjon </a:t>
            </a:r>
            <a:r>
              <a:rPr lang="nb-NO" sz="2000" b="1" dirty="0" smtClean="0"/>
              <a:t>av kraftkonsesjoner:   Gjenopprette gml. villreintrekk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Økt verdiskapning samtidig som leveområdene blir ivaretatt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Omlegging/samkjøring  av enkelte </a:t>
            </a:r>
            <a:r>
              <a:rPr lang="nb-NO" sz="2000" b="1" dirty="0" smtClean="0"/>
              <a:t>turistsleper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 smtClean="0"/>
              <a:t>Tiltak langs fylkesveg og riksveg: Tunnel,  oppbygg. veglegeme/</a:t>
            </a:r>
          </a:p>
          <a:p>
            <a:r>
              <a:rPr lang="nb-NO" sz="2000" b="1" dirty="0" smtClean="0"/>
              <a:t>      skjære ned snøkanter, stoppfrie  soner (Rv. 27)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 smtClean="0"/>
              <a:t>Jaktfrie soner bl.a. langs anleggsveger</a:t>
            </a:r>
          </a:p>
          <a:p>
            <a:endParaRPr lang="nb-NO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b="1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8396"/>
            <a:ext cx="2029746" cy="126638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9875"/>
            <a:ext cx="1944216" cy="12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pPr algn="l"/>
            <a:r>
              <a:rPr lang="nb-NO" sz="2400" b="1" dirty="0" smtClean="0"/>
              <a:t>                                                Siste </a:t>
            </a:r>
            <a:r>
              <a:rPr lang="nb-NO" sz="2400" b="1" dirty="0" err="1" smtClean="0"/>
              <a:t>jaktdag</a:t>
            </a:r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400" b="1" dirty="0" smtClean="0"/>
              <a:t>                           </a:t>
            </a:r>
            <a:r>
              <a:rPr lang="nb-NO" sz="2000" b="1" dirty="0" smtClean="0"/>
              <a:t>Store </a:t>
            </a:r>
            <a:r>
              <a:rPr lang="nb-NO" sz="2000" b="1" dirty="0" err="1" smtClean="0"/>
              <a:t>Ljosegrunnsvotni</a:t>
            </a:r>
            <a:r>
              <a:rPr lang="nb-NO" sz="2000" b="1" dirty="0" smtClean="0"/>
              <a:t>,  20. sept.,  1990,  kl. 17.30</a:t>
            </a:r>
            <a:r>
              <a:rPr lang="nb-NO" sz="2000" b="1" dirty="0"/>
              <a:t/>
            </a:r>
            <a:br>
              <a:rPr lang="nb-NO" sz="2000" b="1" dirty="0"/>
            </a:br>
            <a:r>
              <a:rPr lang="nb-NO" sz="2000" b="1" dirty="0" smtClean="0"/>
              <a:t>                                 Villreinutvalgets vedtak:  </a:t>
            </a:r>
            <a:r>
              <a:rPr lang="nb-NO" sz="2000" b="1" dirty="0" err="1" smtClean="0"/>
              <a:t>Jaktslutt</a:t>
            </a:r>
            <a:r>
              <a:rPr lang="nb-NO" sz="2000" b="1" dirty="0" smtClean="0"/>
              <a:t>  kl. 18</a:t>
            </a:r>
            <a:br>
              <a:rPr lang="nb-NO" sz="2000" b="1" dirty="0" smtClean="0"/>
            </a:br>
            <a:endParaRPr lang="nb-NO" sz="20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20" y="1600200"/>
            <a:ext cx="6907159" cy="4525963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446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000" b="1" dirty="0" smtClean="0"/>
              <a:t>En halvtime senere gjør varsimla seg klar til å gå mot land….</a:t>
            </a:r>
            <a:endParaRPr lang="nb-NO" sz="20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807812" cy="4525963"/>
          </a:xfrm>
          <a:ln w="38100">
            <a:solidFill>
              <a:srgbClr val="C00000"/>
            </a:solidFill>
          </a:ln>
        </p:spPr>
      </p:pic>
      <p:sp>
        <p:nvSpPr>
          <p:cNvPr id="3" name="TekstSylinder 2"/>
          <p:cNvSpPr txBox="1"/>
          <p:nvPr/>
        </p:nvSpPr>
        <p:spPr>
          <a:xfrm>
            <a:off x="2627784" y="2408292"/>
            <a:ext cx="3631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Takk for oppmerksomheten !</a:t>
            </a:r>
            <a:endParaRPr lang="nb-NO" sz="2400" b="1" dirty="0"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6372200" y="5588841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i="1" dirty="0" smtClean="0">
                <a:latin typeface="Amienne" panose="04000508060000020003" pitchFamily="82" charset="0"/>
              </a:rPr>
              <a:t>      </a:t>
            </a:r>
            <a:r>
              <a:rPr lang="nb-NO" sz="2000" b="1" i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Per Aksel Knudsen</a:t>
            </a:r>
            <a:endParaRPr lang="nb-NO" sz="2000" b="1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63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60032" y="836712"/>
            <a:ext cx="2088232" cy="346050"/>
          </a:xfrm>
        </p:spPr>
        <p:txBody>
          <a:bodyPr>
            <a:normAutofit fontScale="90000"/>
          </a:bodyPr>
          <a:lstStyle/>
          <a:p>
            <a:r>
              <a:rPr lang="nb-NO" sz="2800" b="1" dirty="0" smtClean="0"/>
              <a:t>Historikk</a:t>
            </a:r>
            <a:endParaRPr lang="nb-NO" sz="2800" b="1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88024" y="1268761"/>
            <a:ext cx="3650696" cy="46805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b-NO" sz="3200" b="1" dirty="0" smtClean="0"/>
              <a:t>Innvandring </a:t>
            </a:r>
            <a:r>
              <a:rPr lang="nb-NO" sz="3200" b="1" dirty="0"/>
              <a:t>fra </a:t>
            </a:r>
            <a:r>
              <a:rPr lang="nb-NO" sz="3200" b="1" dirty="0" smtClean="0"/>
              <a:t>øst:</a:t>
            </a:r>
            <a:endParaRPr lang="nb-NO" sz="3200" dirty="0"/>
          </a:p>
          <a:p>
            <a:r>
              <a:rPr lang="nb-NO" sz="2900" b="1" dirty="0" err="1" smtClean="0"/>
              <a:t>Beringia</a:t>
            </a:r>
            <a:endParaRPr lang="nb-NO" sz="2900" b="1" dirty="0"/>
          </a:p>
          <a:p>
            <a:r>
              <a:rPr lang="nb-NO" sz="2900" b="1" dirty="0" smtClean="0"/>
              <a:t>Nordeuropeisk villreinregion</a:t>
            </a:r>
            <a:endParaRPr lang="nb-NO" sz="2900" b="1" dirty="0"/>
          </a:p>
          <a:p>
            <a:r>
              <a:rPr lang="nb-NO" sz="2900" b="1" dirty="0" smtClean="0"/>
              <a:t>Genuin europeisk fjellrein 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3200" b="1" dirty="0"/>
              <a:t>Innvandring fra sør</a:t>
            </a:r>
            <a:r>
              <a:rPr lang="nb-NO" sz="3200" b="1" dirty="0" smtClean="0"/>
              <a:t>:</a:t>
            </a:r>
            <a:endParaRPr lang="nb-NO" sz="3200" dirty="0"/>
          </a:p>
          <a:p>
            <a:r>
              <a:rPr lang="nb-NO" sz="2900" b="1" dirty="0" smtClean="0"/>
              <a:t>30 000 gml. hulemalerier av </a:t>
            </a:r>
            <a:br>
              <a:rPr lang="nb-NO" sz="2900" b="1" dirty="0" smtClean="0"/>
            </a:br>
            <a:r>
              <a:rPr lang="nb-NO" sz="2900" b="1" dirty="0" smtClean="0"/>
              <a:t>rein, Grotte </a:t>
            </a:r>
            <a:r>
              <a:rPr lang="nb-NO" sz="2900" b="1" dirty="0" err="1" smtClean="0"/>
              <a:t>Chauvet</a:t>
            </a:r>
            <a:r>
              <a:rPr lang="nb-NO" sz="2900" b="1" dirty="0" smtClean="0"/>
              <a:t>  mellom</a:t>
            </a:r>
            <a:br>
              <a:rPr lang="nb-NO" sz="2900" b="1" dirty="0" smtClean="0"/>
            </a:br>
            <a:r>
              <a:rPr lang="nb-NO" sz="2900" b="1" dirty="0" smtClean="0"/>
              <a:t>Marseille og Lyon i Frankrike.</a:t>
            </a:r>
            <a:endParaRPr lang="nb-NO" sz="2900" dirty="0" smtClean="0"/>
          </a:p>
          <a:p>
            <a:r>
              <a:rPr lang="nb-NO" sz="2900" b="1" dirty="0" smtClean="0"/>
              <a:t>20</a:t>
            </a:r>
            <a:r>
              <a:rPr lang="nb-NO" sz="2900" b="1" dirty="0"/>
              <a:t> 000 gml. </a:t>
            </a:r>
            <a:r>
              <a:rPr lang="nb-NO" sz="2900" b="1" dirty="0" smtClean="0"/>
              <a:t>reinskjellett med</a:t>
            </a:r>
            <a:br>
              <a:rPr lang="nb-NO" sz="2900" b="1" dirty="0" smtClean="0"/>
            </a:br>
            <a:r>
              <a:rPr lang="nb-NO" sz="2900" b="1" dirty="0" err="1" smtClean="0"/>
              <a:t>pilespiss</a:t>
            </a:r>
            <a:r>
              <a:rPr lang="nb-NO" sz="2900" b="1" dirty="0" smtClean="0"/>
              <a:t> </a:t>
            </a:r>
            <a:r>
              <a:rPr lang="nb-NO" sz="2900" b="1" dirty="0"/>
              <a:t>i trål utenfor Skagen </a:t>
            </a:r>
            <a:endParaRPr lang="nb-NO" sz="2900" dirty="0"/>
          </a:p>
          <a:p>
            <a:r>
              <a:rPr lang="nb-NO" sz="2900" b="1" dirty="0" smtClean="0"/>
              <a:t>Søreuropeisk villreinregion, genetiske rester av europeisk fjellrein</a:t>
            </a:r>
          </a:p>
          <a:p>
            <a:r>
              <a:rPr lang="nb-NO" sz="2900" b="1" dirty="0" smtClean="0"/>
              <a:t>Tamrein:   </a:t>
            </a:r>
            <a:r>
              <a:rPr lang="nb-NO" sz="2900" b="1" dirty="0"/>
              <a:t>D</a:t>
            </a:r>
            <a:r>
              <a:rPr lang="nb-NO" sz="2900" b="1" dirty="0" smtClean="0"/>
              <a:t>omestisert </a:t>
            </a:r>
            <a:r>
              <a:rPr lang="nb-NO" sz="2900" b="1" dirty="0"/>
              <a:t>fjellrein  </a:t>
            </a:r>
            <a:r>
              <a:rPr lang="nb-NO" sz="2900" b="1" dirty="0" smtClean="0"/>
              <a:t>og  skogsrein </a:t>
            </a:r>
            <a:endParaRPr lang="nb-NO" sz="2900" b="1" dirty="0"/>
          </a:p>
          <a:p>
            <a:r>
              <a:rPr lang="nb-NO" sz="2900" b="1" dirty="0" smtClean="0"/>
              <a:t>Genuin skogsrein:   Finland /Syd -Karelen</a:t>
            </a:r>
          </a:p>
          <a:p>
            <a:pPr marL="0" indent="0">
              <a:buNone/>
            </a:pPr>
            <a:r>
              <a:rPr lang="nb-NO" sz="2900" b="1" dirty="0" smtClean="0"/>
              <a:t>         </a:t>
            </a:r>
          </a:p>
          <a:p>
            <a:pPr marL="0" indent="0">
              <a:buNone/>
            </a:pPr>
            <a:r>
              <a:rPr lang="nb-NO" sz="2900" b="1" smtClean="0"/>
              <a:t>            </a:t>
            </a:r>
            <a:r>
              <a:rPr lang="nb-NO" sz="2000" b="1" i="1"/>
              <a:t>Villrein og Samfunn, NINA Temahefte 27/ 2004</a:t>
            </a:r>
            <a:endParaRPr lang="nb-NO" sz="2000" i="1" dirty="0"/>
          </a:p>
        </p:txBody>
      </p:sp>
      <p:pic>
        <p:nvPicPr>
          <p:cNvPr id="5" name="Plassholder for innhold 4" descr="C:\Users\Eier\Pictures\Uten navn.pn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4032448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il venstre 6"/>
          <p:cNvSpPr/>
          <p:nvPr/>
        </p:nvSpPr>
        <p:spPr>
          <a:xfrm>
            <a:off x="3563888" y="164822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venstre 8"/>
          <p:cNvSpPr/>
          <p:nvPr/>
        </p:nvSpPr>
        <p:spPr>
          <a:xfrm rot="18235279">
            <a:off x="2051720" y="5432041"/>
            <a:ext cx="978408" cy="484632"/>
          </a:xfrm>
          <a:prstGeom prst="leftArrow">
            <a:avLst/>
          </a:prstGeom>
          <a:scene3d>
            <a:camera prst="orthographicFront">
              <a:rot lat="0" lon="0" rev="16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36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43635"/>
            <a:ext cx="8229600" cy="1143000"/>
          </a:xfrm>
        </p:spPr>
        <p:txBody>
          <a:bodyPr>
            <a:normAutofit/>
          </a:bodyPr>
          <a:lstStyle/>
          <a:p>
            <a:r>
              <a:rPr lang="nb-NO" sz="2000" b="1" dirty="0" smtClean="0"/>
              <a:t>Villrein i «bås»,</a:t>
            </a:r>
            <a:br>
              <a:rPr lang="nb-NO" sz="2000" b="1" dirty="0" smtClean="0"/>
            </a:br>
            <a:r>
              <a:rPr lang="nb-NO" sz="2000" b="1" dirty="0" smtClean="0"/>
              <a:t>bestanden i  bølgedal</a:t>
            </a:r>
            <a:endParaRPr lang="nb-NO" sz="2000" b="1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436096" y="1268760"/>
            <a:ext cx="3384376" cy="5472608"/>
          </a:xfrm>
        </p:spPr>
        <p:txBody>
          <a:bodyPr>
            <a:normAutofit fontScale="62500" lnSpcReduction="20000"/>
          </a:bodyPr>
          <a:lstStyle/>
          <a:p>
            <a:r>
              <a:rPr lang="nb-NO" sz="2600" b="1" dirty="0" smtClean="0"/>
              <a:t>Hardangervidda nord</a:t>
            </a:r>
          </a:p>
          <a:p>
            <a:r>
              <a:rPr lang="nb-NO" sz="2600" b="1" dirty="0" smtClean="0"/>
              <a:t>Fredning </a:t>
            </a:r>
            <a:r>
              <a:rPr lang="nb-NO" sz="2600" b="1" dirty="0"/>
              <a:t>1902-1907</a:t>
            </a:r>
            <a:endParaRPr lang="nb-NO" sz="2600" dirty="0"/>
          </a:p>
          <a:p>
            <a:r>
              <a:rPr lang="nb-NO" sz="2600" b="1" dirty="0" smtClean="0"/>
              <a:t>Bergensbanen 1909, </a:t>
            </a:r>
            <a:endParaRPr lang="nb-NO" sz="2600" dirty="0"/>
          </a:p>
          <a:p>
            <a:pPr marL="0" indent="0">
              <a:buNone/>
            </a:pPr>
            <a:r>
              <a:rPr lang="nb-NO" sz="2600" b="1" dirty="0" smtClean="0"/>
              <a:t>       sommerhabitat delt</a:t>
            </a:r>
          </a:p>
          <a:p>
            <a:r>
              <a:rPr lang="nb-NO" sz="2600" b="1" dirty="0" smtClean="0"/>
              <a:t>Tamreindrift</a:t>
            </a:r>
          </a:p>
          <a:p>
            <a:r>
              <a:rPr lang="nb-NO" sz="2600" b="1" dirty="0" smtClean="0"/>
              <a:t>1909: Kaliberloven &gt;12 mm</a:t>
            </a:r>
            <a:endParaRPr lang="nb-NO" sz="2600" dirty="0"/>
          </a:p>
          <a:p>
            <a:r>
              <a:rPr lang="nb-NO" sz="2600" b="1" dirty="0" smtClean="0"/>
              <a:t>Kgl.res</a:t>
            </a:r>
            <a:r>
              <a:rPr lang="nb-NO" sz="2600" b="1" dirty="0"/>
              <a:t>. 27.juni, 1930:</a:t>
            </a:r>
            <a:endParaRPr lang="nb-NO" sz="2600" dirty="0"/>
          </a:p>
          <a:p>
            <a:r>
              <a:rPr lang="nb-NO" sz="2600" b="1" dirty="0" smtClean="0"/>
              <a:t>Arealbegrensning &gt;20.000 daa</a:t>
            </a:r>
            <a:endParaRPr lang="nb-NO" sz="2600" dirty="0"/>
          </a:p>
          <a:p>
            <a:r>
              <a:rPr lang="nb-NO" sz="2600" b="1" dirty="0" smtClean="0"/>
              <a:t> &gt; 8,9 mm, ikke magasin</a:t>
            </a:r>
            <a:endParaRPr lang="nb-NO" sz="2600" dirty="0"/>
          </a:p>
          <a:p>
            <a:r>
              <a:rPr lang="nb-NO" sz="2600" b="1" dirty="0" smtClean="0"/>
              <a:t>1. overpopulasjon: 1965</a:t>
            </a:r>
          </a:p>
          <a:p>
            <a:r>
              <a:rPr lang="nb-NO" sz="2600" b="1" dirty="0" smtClean="0"/>
              <a:t>Reduksjonsavskytning</a:t>
            </a:r>
          </a:p>
          <a:p>
            <a:r>
              <a:rPr lang="nb-NO" sz="2600" b="1" dirty="0" smtClean="0"/>
              <a:t>Fredning 1971-72</a:t>
            </a:r>
          </a:p>
          <a:p>
            <a:r>
              <a:rPr lang="nb-NO" sz="2600" b="1" dirty="0" smtClean="0"/>
              <a:t>2. overpopulasjon: 77-82,</a:t>
            </a:r>
          </a:p>
          <a:p>
            <a:pPr marL="0" indent="0">
              <a:buNone/>
            </a:pPr>
            <a:r>
              <a:rPr lang="nb-NO" sz="2600" b="1" dirty="0" smtClean="0"/>
              <a:t>       masseinnvandring til</a:t>
            </a:r>
          </a:p>
          <a:p>
            <a:pPr marL="0" indent="0">
              <a:buNone/>
            </a:pPr>
            <a:r>
              <a:rPr lang="nb-NO" sz="2600" b="1" dirty="0"/>
              <a:t> </a:t>
            </a:r>
            <a:r>
              <a:rPr lang="nb-NO" sz="2600" b="1" dirty="0" smtClean="0"/>
              <a:t>      Nordfjella</a:t>
            </a:r>
          </a:p>
          <a:p>
            <a:r>
              <a:rPr lang="nb-NO" sz="2600" b="1" dirty="0" smtClean="0"/>
              <a:t>Nedslitte lavbeiter</a:t>
            </a:r>
          </a:p>
          <a:p>
            <a:r>
              <a:rPr lang="nb-NO" sz="2600" b="1" dirty="0" smtClean="0"/>
              <a:t>Reduksjonsavskytning</a:t>
            </a:r>
          </a:p>
          <a:p>
            <a:r>
              <a:rPr lang="nb-NO" sz="2600" b="1" dirty="0" smtClean="0"/>
              <a:t>Bestand i samsvar med beitegrunnlag</a:t>
            </a:r>
          </a:p>
          <a:p>
            <a:endParaRPr lang="nb-NO" sz="2600" b="1" dirty="0" smtClean="0"/>
          </a:p>
          <a:p>
            <a:pPr marL="0" indent="0">
              <a:buNone/>
            </a:pPr>
            <a:r>
              <a:rPr lang="nb-NO" sz="1600" b="1" i="1" dirty="0" smtClean="0"/>
              <a:t>                             Tamrein og fjellfolk. Ivar A. Opdal-1956</a:t>
            </a:r>
          </a:p>
          <a:p>
            <a:pPr marL="0" indent="0">
              <a:buNone/>
            </a:pPr>
            <a:r>
              <a:rPr lang="nb-NO" sz="1600" b="1" dirty="0" smtClean="0"/>
              <a:t>                             </a:t>
            </a:r>
            <a:r>
              <a:rPr lang="nb-NO" sz="1600" b="1" i="1" dirty="0" smtClean="0"/>
              <a:t>Div. bygdebøker  m.m.      </a:t>
            </a:r>
            <a:endParaRPr lang="nb-NO" sz="1600" i="1" dirty="0"/>
          </a:p>
          <a:p>
            <a:endParaRPr lang="nb-NO" dirty="0"/>
          </a:p>
        </p:txBody>
      </p:sp>
      <p:pic>
        <p:nvPicPr>
          <p:cNvPr id="5" name="Plassholder for innhold 4" descr="C:\Users\Eier\Documents\Nordfjella og Fjellheimen VN &amp; UV\Seminar\Sem. Hafjell, 4.-5.juni, 2014\Billeprog\002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88" y="1196752"/>
            <a:ext cx="3894520" cy="52565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2232248" cy="99700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2304256" cy="9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pPr algn="l"/>
            <a:r>
              <a:rPr lang="nb-NO" sz="1800" b="1" dirty="0" smtClean="0"/>
              <a:t>                                                  </a:t>
            </a:r>
            <a:br>
              <a:rPr lang="nb-NO" sz="1800" b="1" dirty="0" smtClean="0"/>
            </a:br>
            <a:r>
              <a:rPr lang="nb-NO" sz="1800" b="1" dirty="0"/>
              <a:t> </a:t>
            </a:r>
            <a:r>
              <a:rPr lang="nb-NO" sz="1800" b="1" dirty="0" smtClean="0"/>
              <a:t>                                               </a:t>
            </a:r>
            <a:br>
              <a:rPr lang="nb-NO" sz="1800" b="1" dirty="0" smtClean="0"/>
            </a:br>
            <a:r>
              <a:rPr lang="nb-NO" sz="1800" b="1" dirty="0"/>
              <a:t> </a:t>
            </a:r>
            <a:r>
              <a:rPr lang="nb-NO" sz="1800" b="1" dirty="0" smtClean="0"/>
              <a:t>                                                     </a:t>
            </a:r>
            <a:r>
              <a:rPr lang="nb-NO" sz="2200" b="1" dirty="0" smtClean="0"/>
              <a:t>1930 tallet:</a:t>
            </a:r>
            <a:br>
              <a:rPr lang="nb-NO" sz="2200" b="1" dirty="0" smtClean="0"/>
            </a:br>
            <a:r>
              <a:rPr lang="nb-NO" sz="1800" b="1" dirty="0" smtClean="0"/>
              <a:t>                                                      Enkelte få villrein</a:t>
            </a:r>
            <a:br>
              <a:rPr lang="nb-NO" sz="1800" b="1" dirty="0" smtClean="0"/>
            </a:br>
            <a:r>
              <a:rPr lang="nb-NO" sz="1800" b="1" dirty="0" smtClean="0"/>
              <a:t>                                                      falt for </a:t>
            </a:r>
            <a:r>
              <a:rPr lang="nb-NO" sz="1800" b="1" dirty="0" err="1" smtClean="0"/>
              <a:t>blykuler</a:t>
            </a:r>
            <a:r>
              <a:rPr lang="nb-NO" sz="1800" b="1" dirty="0" smtClean="0"/>
              <a:t/>
            </a:r>
            <a:br>
              <a:rPr lang="nb-NO" sz="1800" b="1" dirty="0" smtClean="0"/>
            </a:br>
            <a:r>
              <a:rPr lang="nb-NO" sz="1800" b="1" dirty="0" smtClean="0"/>
              <a:t/>
            </a:r>
            <a:br>
              <a:rPr lang="nb-NO" sz="1800" b="1" dirty="0" smtClean="0"/>
            </a:br>
            <a:r>
              <a:rPr lang="nb-NO" sz="1800" b="1" dirty="0" smtClean="0"/>
              <a:t>                                                 ← Halvard </a:t>
            </a:r>
            <a:r>
              <a:rPr lang="nb-NO" sz="1800" b="1" dirty="0" err="1" smtClean="0"/>
              <a:t>Grogard</a:t>
            </a:r>
            <a:r>
              <a:rPr lang="nb-NO" sz="1800" b="1" dirty="0" smtClean="0"/>
              <a:t>,</a:t>
            </a:r>
            <a:br>
              <a:rPr lang="nb-NO" sz="1800" b="1" dirty="0" smtClean="0"/>
            </a:br>
            <a:r>
              <a:rPr lang="nb-NO" sz="1800" b="1" dirty="0" smtClean="0"/>
              <a:t>                                                       bror,  Ola med     </a:t>
            </a:r>
            <a:br>
              <a:rPr lang="nb-NO" sz="1800" b="1" dirty="0" smtClean="0"/>
            </a:br>
            <a:r>
              <a:rPr lang="nb-NO" sz="1800" b="1" dirty="0"/>
              <a:t> </a:t>
            </a:r>
            <a:r>
              <a:rPr lang="nb-NO" sz="1800" b="1" dirty="0" smtClean="0"/>
              <a:t>                                                      tamreinsflokk     →                      </a:t>
            </a:r>
            <a:br>
              <a:rPr lang="nb-NO" sz="1800" b="1" dirty="0" smtClean="0"/>
            </a:br>
            <a:r>
              <a:rPr lang="nb-NO" sz="1800" b="1" dirty="0"/>
              <a:t> </a:t>
            </a:r>
            <a:r>
              <a:rPr lang="nb-NO" sz="1800" b="1" dirty="0" smtClean="0"/>
              <a:t>      </a:t>
            </a:r>
            <a:endParaRPr lang="nb-NO" sz="1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3960440" cy="3960441"/>
          </a:xfrm>
        </p:spPr>
        <p:txBody>
          <a:bodyPr>
            <a:normAutofit/>
          </a:bodyPr>
          <a:lstStyle/>
          <a:p>
            <a:endParaRPr lang="nb-NO" sz="1600" b="1" dirty="0" smtClean="0"/>
          </a:p>
          <a:p>
            <a:endParaRPr lang="nb-NO" sz="1600" b="1" dirty="0" smtClean="0"/>
          </a:p>
          <a:p>
            <a:r>
              <a:rPr lang="nb-NO" sz="1600" b="1" dirty="0" smtClean="0"/>
              <a:t>Eirik </a:t>
            </a:r>
            <a:r>
              <a:rPr lang="nb-NO" sz="1600" b="1" dirty="0"/>
              <a:t>Halvorsen Uren:   </a:t>
            </a:r>
            <a:endParaRPr lang="nb-NO" sz="1600" b="1" dirty="0" smtClean="0"/>
          </a:p>
          <a:p>
            <a:pPr marL="0" indent="0">
              <a:buNone/>
            </a:pPr>
            <a:r>
              <a:rPr lang="nb-NO" sz="1600" b="1" dirty="0"/>
              <a:t> </a:t>
            </a:r>
            <a:r>
              <a:rPr lang="nb-NO" sz="1600" b="1" dirty="0" smtClean="0"/>
              <a:t>      Premie </a:t>
            </a:r>
            <a:r>
              <a:rPr lang="nb-NO" sz="1600" b="1" dirty="0"/>
              <a:t>fra Det danske </a:t>
            </a:r>
            <a:r>
              <a:rPr lang="nb-NO" sz="1600" b="1" dirty="0" smtClean="0"/>
              <a:t>land-        </a:t>
            </a:r>
            <a:br>
              <a:rPr lang="nb-NO" sz="1600" b="1" dirty="0" smtClean="0"/>
            </a:br>
            <a:r>
              <a:rPr lang="nb-NO" sz="1600" b="1" dirty="0" smtClean="0"/>
              <a:t>       </a:t>
            </a:r>
            <a:r>
              <a:rPr lang="nb-NO" sz="1600" b="1" dirty="0" err="1" smtClean="0"/>
              <a:t>husholdningsselskab</a:t>
            </a:r>
            <a:r>
              <a:rPr lang="nb-NO" sz="1600" b="1" dirty="0" smtClean="0"/>
              <a:t> i  1781</a:t>
            </a:r>
          </a:p>
          <a:p>
            <a:r>
              <a:rPr lang="nb-NO" sz="1600" b="1" dirty="0" smtClean="0"/>
              <a:t>Utover </a:t>
            </a:r>
            <a:r>
              <a:rPr lang="nb-NO" sz="1600" b="1" dirty="0"/>
              <a:t>1800 tallet og første halvdel av 1900 </a:t>
            </a:r>
            <a:r>
              <a:rPr lang="nb-NO" sz="1600" b="1" dirty="0" smtClean="0"/>
              <a:t>tallet: </a:t>
            </a:r>
            <a:r>
              <a:rPr lang="nb-NO" sz="1600" b="1" dirty="0"/>
              <a:t> </a:t>
            </a:r>
            <a:r>
              <a:rPr lang="nb-NO" sz="1600" b="1" dirty="0" smtClean="0"/>
              <a:t> </a:t>
            </a:r>
            <a:br>
              <a:rPr lang="nb-NO" sz="1600" b="1" dirty="0" smtClean="0"/>
            </a:br>
            <a:r>
              <a:rPr lang="nb-NO" sz="1600" b="1" dirty="0" smtClean="0"/>
              <a:t>Tamreinselskap </a:t>
            </a:r>
            <a:r>
              <a:rPr lang="nb-NO" sz="1600" b="1" dirty="0"/>
              <a:t>med varierende resultat  i de fleste </a:t>
            </a:r>
            <a:r>
              <a:rPr lang="nb-NO" sz="1600" b="1" dirty="0" smtClean="0"/>
              <a:t>kommunene</a:t>
            </a:r>
          </a:p>
          <a:p>
            <a:r>
              <a:rPr lang="nb-NO" sz="1600" b="1" dirty="0" smtClean="0"/>
              <a:t>År 1900:</a:t>
            </a:r>
          </a:p>
          <a:p>
            <a:pPr marL="0" indent="0">
              <a:buNone/>
            </a:pPr>
            <a:r>
              <a:rPr lang="nb-NO" sz="1600" b="1" dirty="0" smtClean="0"/>
              <a:t>       Estimert antall i Norge:  100.000</a:t>
            </a:r>
            <a:endParaRPr lang="nb-NO" sz="1600" b="1" dirty="0"/>
          </a:p>
          <a:p>
            <a:pPr marL="0" indent="0">
              <a:buNone/>
            </a:pPr>
            <a:r>
              <a:rPr lang="nb-NO" sz="1600" b="1" dirty="0" smtClean="0"/>
              <a:t>       Hol kommune:  4000</a:t>
            </a:r>
            <a:endParaRPr lang="nb-NO" sz="1600" dirty="0"/>
          </a:p>
          <a:p>
            <a:endParaRPr lang="nb-NO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959932" cy="399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619672" y="552258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 </a:t>
            </a:r>
          </a:p>
          <a:p>
            <a:r>
              <a:rPr lang="nb-NO" b="1" dirty="0"/>
              <a:t> </a:t>
            </a:r>
            <a:endParaRPr lang="nb-NO" sz="2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3959932" cy="223224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1" y="188640"/>
            <a:ext cx="215406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3384376" cy="1143000"/>
          </a:xfrm>
        </p:spPr>
        <p:txBody>
          <a:bodyPr>
            <a:normAutofit/>
          </a:bodyPr>
          <a:lstStyle/>
          <a:p>
            <a:pPr algn="l"/>
            <a:r>
              <a:rPr lang="nb-NO" sz="2400" b="1" dirty="0" smtClean="0"/>
              <a:t>Tamrein - villrein</a:t>
            </a:r>
            <a:endParaRPr lang="nb-NO" sz="24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67544" y="2204864"/>
            <a:ext cx="3384376" cy="4421088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nb-NO" sz="1800" b="1" dirty="0" smtClean="0"/>
              <a:t>Tamreindrift:  </a:t>
            </a:r>
          </a:p>
          <a:p>
            <a:pPr marL="0" indent="0">
              <a:buNone/>
            </a:pPr>
            <a:r>
              <a:rPr lang="nb-NO" sz="1400" b="1" dirty="0"/>
              <a:t> </a:t>
            </a:r>
            <a:r>
              <a:rPr lang="nb-NO" sz="1400" b="1" dirty="0" smtClean="0"/>
              <a:t>     40 </a:t>
            </a:r>
            <a:r>
              <a:rPr lang="nb-NO" sz="1400" b="1" dirty="0"/>
              <a:t>% av </a:t>
            </a:r>
            <a:r>
              <a:rPr lang="nb-NO" sz="1400" b="1" dirty="0" smtClean="0"/>
              <a:t>Norges fastlandsareal</a:t>
            </a:r>
            <a:r>
              <a:rPr lang="nb-NO" sz="1400" b="1" dirty="0"/>
              <a:t>,  </a:t>
            </a:r>
            <a:r>
              <a:rPr lang="nb-NO" sz="1400" b="1" dirty="0" smtClean="0"/>
              <a:t> </a:t>
            </a:r>
            <a:br>
              <a:rPr lang="nb-NO" sz="1400" b="1" dirty="0" smtClean="0"/>
            </a:br>
            <a:r>
              <a:rPr lang="nb-NO" sz="1400" b="1" dirty="0" smtClean="0"/>
              <a:t>      2-  </a:t>
            </a:r>
            <a:r>
              <a:rPr lang="nb-NO" sz="1400" b="1" dirty="0"/>
              <a:t>3</a:t>
            </a:r>
            <a:r>
              <a:rPr lang="nb-NO" sz="1400" b="1" dirty="0" smtClean="0"/>
              <a:t>00.000 dyr  nord for </a:t>
            </a:r>
          </a:p>
          <a:p>
            <a:pPr marL="0" indent="0">
              <a:buNone/>
            </a:pPr>
            <a:r>
              <a:rPr lang="nb-NO" sz="1400" b="1" dirty="0"/>
              <a:t> </a:t>
            </a:r>
            <a:r>
              <a:rPr lang="nb-NO" sz="1400" b="1" dirty="0" smtClean="0"/>
              <a:t>     Sør Trøndelag  + områder</a:t>
            </a:r>
          </a:p>
          <a:p>
            <a:pPr marL="0" indent="0">
              <a:buNone/>
            </a:pPr>
            <a:r>
              <a:rPr lang="nb-NO" sz="1400" b="1" dirty="0" smtClean="0"/>
              <a:t>      i  </a:t>
            </a:r>
            <a:r>
              <a:rPr lang="nb-NO" sz="1400" b="1" dirty="0" err="1" smtClean="0"/>
              <a:t>Hedemark</a:t>
            </a:r>
            <a:r>
              <a:rPr lang="nb-NO" sz="1400" b="1" dirty="0" smtClean="0"/>
              <a:t>,  Oppland og</a:t>
            </a:r>
          </a:p>
          <a:p>
            <a:pPr marL="0" indent="0">
              <a:buNone/>
            </a:pPr>
            <a:r>
              <a:rPr lang="nb-NO" sz="1400" b="1" dirty="0" smtClean="0"/>
              <a:t>       Buskerud</a:t>
            </a:r>
            <a:r>
              <a:rPr lang="nb-NO" sz="1400" b="1" dirty="0"/>
              <a:t/>
            </a:r>
            <a:br>
              <a:rPr lang="nb-NO" sz="1400" b="1" dirty="0"/>
            </a:br>
            <a:endParaRPr lang="nb-NO" sz="1400" dirty="0"/>
          </a:p>
          <a:p>
            <a:r>
              <a:rPr lang="nb-NO" sz="1800" b="1" dirty="0"/>
              <a:t>Villrein på «bås»:   </a:t>
            </a:r>
            <a:endParaRPr lang="nb-NO" sz="1800" b="1" dirty="0" smtClean="0"/>
          </a:p>
          <a:p>
            <a:pPr marL="0" indent="0">
              <a:buNone/>
            </a:pPr>
            <a:r>
              <a:rPr lang="nb-NO" sz="1400" b="1"/>
              <a:t> </a:t>
            </a:r>
            <a:r>
              <a:rPr lang="nb-NO" sz="1400" b="1" smtClean="0"/>
              <a:t>     Ca.  </a:t>
            </a:r>
            <a:r>
              <a:rPr lang="nb-NO" sz="1400" b="1" dirty="0" smtClean="0"/>
              <a:t>32.000 vinterdyr fordelt på </a:t>
            </a:r>
            <a:br>
              <a:rPr lang="nb-NO" sz="1400" b="1" dirty="0" smtClean="0"/>
            </a:br>
            <a:r>
              <a:rPr lang="nb-NO" sz="1400" b="1" dirty="0" smtClean="0"/>
              <a:t>      23  adskilte fjellområder  sør for</a:t>
            </a:r>
            <a:br>
              <a:rPr lang="nb-NO" sz="1400" b="1" dirty="0" smtClean="0"/>
            </a:br>
            <a:r>
              <a:rPr lang="nb-NO" sz="1400" b="1" dirty="0" smtClean="0"/>
              <a:t>       Nord Trøndelag.  </a:t>
            </a:r>
          </a:p>
          <a:p>
            <a:pPr marL="0" indent="0">
              <a:buNone/>
            </a:pPr>
            <a:r>
              <a:rPr lang="nb-NO" sz="1400" b="1" dirty="0"/>
              <a:t> </a:t>
            </a:r>
            <a:r>
              <a:rPr lang="nb-NO" sz="1400" b="1" dirty="0" smtClean="0"/>
              <a:t>      Forvillet eller utsatt tamrein:  </a:t>
            </a:r>
          </a:p>
          <a:p>
            <a:pPr marL="0" indent="0">
              <a:buNone/>
            </a:pPr>
            <a:r>
              <a:rPr lang="nb-NO" sz="1400" b="1" dirty="0" smtClean="0"/>
              <a:t>       11  områder,  ca. 5000 vinterdyr</a:t>
            </a:r>
          </a:p>
          <a:p>
            <a:pPr marL="0" indent="0">
              <a:buNone/>
            </a:pPr>
            <a:r>
              <a:rPr lang="nb-NO" sz="1400" b="1" dirty="0"/>
              <a:t> </a:t>
            </a:r>
            <a:r>
              <a:rPr lang="nb-NO" sz="1400" b="1" dirty="0" smtClean="0"/>
              <a:t>      Blandingsrein:   8 områder,  ca. 19.000 </a:t>
            </a:r>
          </a:p>
          <a:p>
            <a:pPr marL="0" indent="0">
              <a:buNone/>
            </a:pPr>
            <a:r>
              <a:rPr lang="nb-NO" sz="1400" b="1" dirty="0"/>
              <a:t> </a:t>
            </a:r>
            <a:r>
              <a:rPr lang="nb-NO" sz="1400" b="1" dirty="0" smtClean="0"/>
              <a:t>      vinterdyr</a:t>
            </a:r>
          </a:p>
          <a:p>
            <a:pPr marL="0" indent="0">
              <a:buNone/>
            </a:pPr>
            <a:r>
              <a:rPr lang="nb-NO" sz="1400" b="1" dirty="0"/>
              <a:t> </a:t>
            </a:r>
            <a:r>
              <a:rPr lang="nb-NO" sz="1400" b="1" dirty="0" smtClean="0"/>
              <a:t>      Genuin europeisk fjellrein:  4  områder,</a:t>
            </a:r>
          </a:p>
          <a:p>
            <a:pPr marL="0" indent="0">
              <a:buNone/>
            </a:pPr>
            <a:r>
              <a:rPr lang="nb-NO" sz="1400" b="1" dirty="0"/>
              <a:t> </a:t>
            </a:r>
            <a:r>
              <a:rPr lang="nb-NO" sz="1400" b="1" dirty="0" smtClean="0"/>
              <a:t>       ca. 8000  vinterdyr</a:t>
            </a:r>
          </a:p>
          <a:p>
            <a:pPr marL="0" indent="0">
              <a:buNone/>
            </a:pPr>
            <a:endParaRPr lang="nb-NO" sz="1400" b="1" dirty="0" smtClean="0"/>
          </a:p>
          <a:p>
            <a:pPr marL="0" indent="0">
              <a:buNone/>
            </a:pPr>
            <a:endParaRPr lang="nb-NO" sz="1400" b="1" dirty="0" smtClean="0"/>
          </a:p>
          <a:p>
            <a:pPr marL="0" indent="0">
              <a:buNone/>
            </a:pPr>
            <a:endParaRPr lang="nb-NO" sz="1400" b="1" dirty="0" smtClean="0"/>
          </a:p>
          <a:p>
            <a:endParaRPr lang="nb-NO" sz="14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3168352" cy="1944216"/>
          </a:xfrm>
        </p:spPr>
      </p:pic>
      <p:sp>
        <p:nvSpPr>
          <p:cNvPr id="6" name="TekstSylinder 5"/>
          <p:cNvSpPr txBox="1"/>
          <p:nvPr/>
        </p:nvSpPr>
        <p:spPr>
          <a:xfrm>
            <a:off x="6372200" y="3356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80928"/>
            <a:ext cx="4824536" cy="381642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6632"/>
            <a:ext cx="482453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919064" y="194400"/>
            <a:ext cx="8229600" cy="1152128"/>
          </a:xfrm>
        </p:spPr>
        <p:txBody>
          <a:bodyPr>
            <a:noAutofit/>
          </a:bodyPr>
          <a:lstStyle/>
          <a:p>
            <a:r>
              <a:rPr lang="nb-NO" sz="2400" b="1" dirty="0"/>
              <a:t>Nordfjella </a:t>
            </a:r>
            <a:r>
              <a:rPr lang="nb-NO" sz="2400" b="1" dirty="0" smtClean="0"/>
              <a:t>villreinområde</a:t>
            </a:r>
            <a:br>
              <a:rPr lang="nb-NO" sz="2400" b="1" dirty="0" smtClean="0"/>
            </a:br>
            <a:r>
              <a:rPr lang="nb-NO" sz="1600" b="1" dirty="0" smtClean="0"/>
              <a:t> </a:t>
            </a:r>
            <a:r>
              <a:rPr lang="nb-NO" sz="1600" i="1" dirty="0"/>
              <a:t>(Hallingskarvet-Hemsedal)</a:t>
            </a:r>
            <a:r>
              <a:rPr lang="nb-NO" sz="1600" dirty="0"/>
              <a:t/>
            </a:r>
            <a:br>
              <a:rPr lang="nb-NO" sz="1600" dirty="0"/>
            </a:br>
            <a:endParaRPr lang="nb-NO" sz="160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788024" y="2852936"/>
            <a:ext cx="3384376" cy="3600399"/>
          </a:xfrm>
          <a:ln>
            <a:solidFill>
              <a:schemeClr val="accent2"/>
            </a:solidFill>
          </a:ln>
        </p:spPr>
        <p:txBody>
          <a:bodyPr>
            <a:normAutofit fontScale="77500" lnSpcReduction="20000"/>
          </a:bodyPr>
          <a:lstStyle/>
          <a:p>
            <a:endParaRPr lang="nb-NO" sz="1700" b="1" dirty="0" smtClean="0"/>
          </a:p>
          <a:p>
            <a:r>
              <a:rPr lang="nb-NO" sz="1900" b="1" dirty="0" smtClean="0"/>
              <a:t>Formelt stiftet  </a:t>
            </a:r>
            <a:r>
              <a:rPr lang="nb-NO" sz="1900" b="1" dirty="0"/>
              <a:t>i  1974 etter to år </a:t>
            </a:r>
            <a:endParaRPr lang="nb-NO" sz="1900" b="1" dirty="0" smtClean="0"/>
          </a:p>
          <a:p>
            <a:pPr marL="0" indent="0">
              <a:buNone/>
            </a:pPr>
            <a:r>
              <a:rPr lang="nb-NO" sz="1900" b="1" dirty="0"/>
              <a:t> </a:t>
            </a:r>
            <a:r>
              <a:rPr lang="nb-NO" sz="1900" b="1" dirty="0" smtClean="0"/>
              <a:t>       med </a:t>
            </a:r>
            <a:r>
              <a:rPr lang="nb-NO" sz="1900" b="1" dirty="0" err="1" smtClean="0"/>
              <a:t>interimstyre</a:t>
            </a:r>
            <a:endParaRPr lang="nb-NO" sz="1900" b="1" dirty="0"/>
          </a:p>
          <a:p>
            <a:r>
              <a:rPr lang="nb-NO" sz="1900" b="1" dirty="0" smtClean="0"/>
              <a:t>3000 km2 - (5)6 kommuner</a:t>
            </a:r>
          </a:p>
          <a:p>
            <a:r>
              <a:rPr lang="nb-NO" sz="1900" b="1" dirty="0" smtClean="0"/>
              <a:t>Yttergrense,  sør:</a:t>
            </a:r>
          </a:p>
          <a:p>
            <a:pPr marL="0" indent="0">
              <a:buNone/>
            </a:pPr>
            <a:r>
              <a:rPr lang="nb-NO" sz="1900" b="1" dirty="0" smtClean="0"/>
              <a:t>        Bergensbanen/</a:t>
            </a:r>
            <a:r>
              <a:rPr lang="nb-NO" sz="1900" b="1" dirty="0" err="1" smtClean="0"/>
              <a:t>hovedvassdraget</a:t>
            </a:r>
            <a:r>
              <a:rPr lang="nb-NO" sz="1900" b="1" dirty="0" smtClean="0"/>
              <a:t/>
            </a:r>
            <a:br>
              <a:rPr lang="nb-NO" sz="1900" b="1" dirty="0" smtClean="0"/>
            </a:br>
            <a:r>
              <a:rPr lang="nb-NO" sz="1900" b="1" dirty="0" smtClean="0"/>
              <a:t>        (opprinnelig toppen av      </a:t>
            </a:r>
            <a:br>
              <a:rPr lang="nb-NO" sz="1900" b="1" dirty="0" smtClean="0"/>
            </a:br>
            <a:r>
              <a:rPr lang="nb-NO" sz="1900" b="1" dirty="0" smtClean="0"/>
              <a:t>        Hallingskarvet-</a:t>
            </a:r>
            <a:r>
              <a:rPr lang="nb-NO" sz="1900" b="1" dirty="0"/>
              <a:t> </a:t>
            </a:r>
            <a:r>
              <a:rPr lang="nb-NO" sz="1900" b="1" dirty="0" smtClean="0"/>
              <a:t>fylkesgrense </a:t>
            </a:r>
            <a:br>
              <a:rPr lang="nb-NO" sz="1900" b="1" dirty="0" smtClean="0"/>
            </a:br>
            <a:r>
              <a:rPr lang="nb-NO" sz="1900" b="1" dirty="0" smtClean="0"/>
              <a:t>         Hordaland)</a:t>
            </a:r>
          </a:p>
          <a:p>
            <a:r>
              <a:rPr lang="nb-NO" sz="1900" b="1" dirty="0" smtClean="0"/>
              <a:t>Yttergrense,  nord:</a:t>
            </a:r>
          </a:p>
          <a:p>
            <a:pPr marL="0" indent="0">
              <a:buNone/>
            </a:pPr>
            <a:r>
              <a:rPr lang="nb-NO" sz="1900" b="1" dirty="0" smtClean="0"/>
              <a:t>        Rv.  52, Hemsedal-Lærdal</a:t>
            </a:r>
          </a:p>
          <a:p>
            <a:r>
              <a:rPr lang="nb-NO" sz="1900" b="1" dirty="0"/>
              <a:t> </a:t>
            </a:r>
            <a:r>
              <a:rPr lang="nb-NO" sz="1900" b="1" dirty="0" smtClean="0"/>
              <a:t>Vest: Fjell mot Sognefjorden</a:t>
            </a:r>
          </a:p>
          <a:p>
            <a:r>
              <a:rPr lang="nb-NO" sz="1900" b="1" dirty="0"/>
              <a:t> </a:t>
            </a:r>
            <a:r>
              <a:rPr lang="nb-NO" sz="1900" b="1" dirty="0" smtClean="0"/>
              <a:t>Øst:  Øvre fjellbygder</a:t>
            </a:r>
            <a:br>
              <a:rPr lang="nb-NO" sz="1900" b="1" dirty="0" smtClean="0"/>
            </a:br>
            <a:endParaRPr lang="nb-NO" sz="1900" b="1" dirty="0" smtClean="0"/>
          </a:p>
          <a:p>
            <a:pPr marL="0" indent="0">
              <a:buNone/>
            </a:pPr>
            <a:r>
              <a:rPr lang="nb-NO" sz="1700" b="1" dirty="0"/>
              <a:t/>
            </a:r>
            <a:br>
              <a:rPr lang="nb-NO" sz="1700" b="1" dirty="0"/>
            </a:br>
            <a:endParaRPr lang="nb-NO" sz="1700" b="1" dirty="0" smtClean="0"/>
          </a:p>
          <a:p>
            <a:endParaRPr lang="nb-NO" sz="2000" dirty="0"/>
          </a:p>
          <a:p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93096"/>
            <a:ext cx="3744416" cy="2232248"/>
          </a:xfrm>
        </p:spPr>
      </p:pic>
      <p:pic>
        <p:nvPicPr>
          <p:cNvPr id="6" name="Picture 2" descr="C:\Users\Eier\Documents\Nordfjella og Fjellheimen VN &amp; UV\Seminar\Sem. Hafjell, 4.-5.juni, 2014\Billeprog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88843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6651"/>
            <a:ext cx="3384376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nb-NO" sz="3200" b="1" dirty="0" smtClean="0"/>
              <a:t>Sesongbeiter  undersøkelse  1986</a:t>
            </a:r>
            <a:r>
              <a:rPr lang="nb-NO" sz="1100" b="1" dirty="0" smtClean="0"/>
              <a:t/>
            </a:r>
            <a:br>
              <a:rPr lang="nb-NO" sz="1100" b="1" dirty="0" smtClean="0"/>
            </a:br>
            <a:r>
              <a:rPr lang="nb-NO" sz="1100" dirty="0" smtClean="0"/>
              <a:t>                                                                                                         </a:t>
            </a:r>
            <a:r>
              <a:rPr lang="nb-NO" sz="1100" i="1" dirty="0" smtClean="0"/>
              <a:t>Direktoratet for naturforvaltning (DN</a:t>
            </a:r>
            <a:r>
              <a:rPr lang="nb-NO" sz="1100" b="1" i="1" dirty="0" smtClean="0"/>
              <a:t>)</a:t>
            </a:r>
            <a:endParaRPr lang="nb-NO" sz="3200" b="1" dirty="0"/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0250289"/>
              </p:ext>
            </p:extLst>
          </p:nvPr>
        </p:nvGraphicFramePr>
        <p:xfrm>
          <a:off x="4860032" y="1196752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lassholder for innhold 6"/>
          <p:cNvSpPr>
            <a:spLocks noGrp="1"/>
          </p:cNvSpPr>
          <p:nvPr>
            <p:ph sz="half" idx="2"/>
          </p:nvPr>
        </p:nvSpPr>
        <p:spPr>
          <a:xfrm>
            <a:off x="539552" y="1916833"/>
            <a:ext cx="4038600" cy="3816424"/>
          </a:xfrm>
        </p:spPr>
        <p:txBody>
          <a:bodyPr/>
          <a:lstStyle/>
          <a:p>
            <a:pPr marL="0" indent="0">
              <a:buNone/>
            </a:pPr>
            <a:r>
              <a:rPr lang="nb-NO" sz="2000" b="1" dirty="0" smtClean="0"/>
              <a:t>      To uavhengige </a:t>
            </a:r>
            <a:br>
              <a:rPr lang="nb-NO" sz="2000" b="1" dirty="0" smtClean="0"/>
            </a:br>
            <a:r>
              <a:rPr lang="nb-NO" sz="2000" b="1" dirty="0" smtClean="0"/>
              <a:t>       beitegranskninger:</a:t>
            </a:r>
            <a:br>
              <a:rPr lang="nb-NO" sz="2000" b="1" dirty="0" smtClean="0"/>
            </a:br>
            <a:endParaRPr lang="nb-NO" sz="2000" dirty="0" smtClean="0"/>
          </a:p>
          <a:p>
            <a:pPr lvl="0"/>
            <a:r>
              <a:rPr lang="nb-NO" sz="2000" b="1" dirty="0" smtClean="0"/>
              <a:t>Terje Skogland</a:t>
            </a:r>
            <a:br>
              <a:rPr lang="nb-NO" sz="2000" b="1" dirty="0" smtClean="0"/>
            </a:br>
            <a:r>
              <a:rPr lang="nb-NO" sz="2000" b="1" dirty="0" smtClean="0"/>
              <a:t>(tetthetsavhenging/</a:t>
            </a:r>
            <a:r>
              <a:rPr lang="nb-NO" sz="2000" b="1" dirty="0" err="1" smtClean="0"/>
              <a:t>rekrut</a:t>
            </a:r>
            <a:r>
              <a:rPr lang="nb-NO" sz="2000" b="1" dirty="0" smtClean="0"/>
              <a:t>-</a:t>
            </a:r>
            <a:br>
              <a:rPr lang="nb-NO" sz="2000" b="1" dirty="0" smtClean="0"/>
            </a:br>
            <a:r>
              <a:rPr lang="nb-NO" sz="2000" b="1" dirty="0" smtClean="0"/>
              <a:t> </a:t>
            </a:r>
            <a:r>
              <a:rPr lang="nb-NO" sz="2000" b="1" dirty="0" err="1" smtClean="0"/>
              <a:t>teringsavhengig</a:t>
            </a:r>
            <a:r>
              <a:rPr lang="nb-NO" sz="2000" b="1" dirty="0" smtClean="0"/>
              <a:t> undersøkelse)</a:t>
            </a:r>
            <a:br>
              <a:rPr lang="nb-NO" sz="2000" b="1" dirty="0" smtClean="0"/>
            </a:br>
            <a:endParaRPr lang="nb-NO" sz="2000" dirty="0" smtClean="0"/>
          </a:p>
          <a:p>
            <a:pPr lvl="0"/>
            <a:r>
              <a:rPr lang="nb-NO" sz="2000" b="1" dirty="0" smtClean="0"/>
              <a:t>Eldar </a:t>
            </a:r>
            <a:r>
              <a:rPr lang="nb-NO" sz="2000" b="1" dirty="0" err="1" smtClean="0"/>
              <a:t>Gaare</a:t>
            </a:r>
            <a:r>
              <a:rPr lang="nb-NO" sz="2000" b="1" dirty="0" smtClean="0"/>
              <a:t> (</a:t>
            </a:r>
            <a:r>
              <a:rPr lang="nb-NO" sz="2000" b="1" dirty="0" err="1" smtClean="0"/>
              <a:t>registring</a:t>
            </a:r>
            <a:r>
              <a:rPr lang="nb-NO" sz="2000" b="1" dirty="0" smtClean="0"/>
              <a:t> av lavbeiter)</a:t>
            </a:r>
            <a:endParaRPr lang="nb-NO" sz="2000" dirty="0" smtClean="0"/>
          </a:p>
          <a:p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1403648" y="5584388"/>
            <a:ext cx="5465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Potensielt  beitegrunnlag  3.800 – 4000 vinterdyr  </a:t>
            </a:r>
            <a:endParaRPr lang="nb-NO" sz="2000" b="1" dirty="0"/>
          </a:p>
        </p:txBody>
      </p:sp>
    </p:spTree>
    <p:extLst>
      <p:ext uri="{BB962C8B-B14F-4D97-AF65-F5344CB8AC3E}">
        <p14:creationId xmlns:p14="http://schemas.microsoft.com/office/powerpoint/2010/main" val="41919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624736" cy="1282154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nb-NO" sz="2400" b="1" dirty="0" smtClean="0"/>
              <a:t>Vinterbeiter</a:t>
            </a:r>
            <a:r>
              <a:rPr lang="nb-NO" sz="4000" b="1" dirty="0" smtClean="0"/>
              <a:t/>
            </a:r>
            <a:br>
              <a:rPr lang="nb-NO" sz="4000" b="1" dirty="0" smtClean="0"/>
            </a:br>
            <a:r>
              <a:rPr lang="nb-NO" sz="1800" b="1" dirty="0" err="1" smtClean="0"/>
              <a:t>Satelittbilde</a:t>
            </a:r>
            <a:r>
              <a:rPr lang="nb-NO" sz="1800" b="1" dirty="0" smtClean="0"/>
              <a:t/>
            </a:r>
            <a:br>
              <a:rPr lang="nb-NO" sz="1800" b="1" dirty="0" smtClean="0"/>
            </a:br>
            <a:r>
              <a:rPr lang="nb-NO" sz="1800" b="1" dirty="0" smtClean="0"/>
              <a:t>Fargeskala fra gult til rødt viser økende grad av lavforekomster.</a:t>
            </a:r>
            <a:r>
              <a:rPr lang="nb-NO" sz="1050" b="1" dirty="0" smtClean="0"/>
              <a:t/>
            </a:r>
            <a:br>
              <a:rPr lang="nb-NO" sz="1050" b="1" dirty="0" smtClean="0"/>
            </a:br>
            <a:r>
              <a:rPr lang="nb-NO" sz="1050" b="1" dirty="0" smtClean="0"/>
              <a:t>                                                                                                                         </a:t>
            </a:r>
            <a:r>
              <a:rPr lang="nb-NO" sz="1050" i="1" dirty="0" smtClean="0"/>
              <a:t>Norsk institutt for naturforskning (NINA)</a:t>
            </a:r>
            <a:endParaRPr lang="nb-NO" sz="4000" i="1" dirty="0"/>
          </a:p>
        </p:txBody>
      </p:sp>
      <p:pic>
        <p:nvPicPr>
          <p:cNvPr id="1026" name="Picture 2" descr="C:\Users\Eier\Documents\Nordfjella og Fjellheimen VN &amp; UV\Seminar\Sem. Hafjell, 4.-5.juni, 2014\Billeprog\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8407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1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454</Words>
  <Application>Microsoft Office PowerPoint</Application>
  <PresentationFormat>Skjermfremvisning (4:3)</PresentationFormat>
  <Paragraphs>170</Paragraphs>
  <Slides>26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27" baseType="lpstr">
      <vt:lpstr>Office-tema</vt:lpstr>
      <vt:lpstr>PowerPoint-presentasjon</vt:lpstr>
      <vt:lpstr>                                ↗   VN                      ↗  Vald (kommunevis)  →  Jaktfelt          KLM → MD        ↕     →   VU                                                                                        ∞   VR                                 ↘   FM                      ↘  Fjellstyre (kommunevis) →  Jaktfelt</vt:lpstr>
      <vt:lpstr>Historikk</vt:lpstr>
      <vt:lpstr>Villrein i «bås», bestanden i  bølgedal</vt:lpstr>
      <vt:lpstr>                                                                                                                                                          1930 tallet:                                                       Enkelte få villrein                                                       falt for blykuler                                                   ← Halvard Grogard,                                                        bror,  Ola med                                                             tamreinsflokk     →                              </vt:lpstr>
      <vt:lpstr>Tamrein - villrein</vt:lpstr>
      <vt:lpstr>Nordfjella villreinområde  (Hallingskarvet-Hemsedal) </vt:lpstr>
      <vt:lpstr>Sesongbeiter  undersøkelse  1986                                                                                                          Direktoratet for naturforvaltning (DN)</vt:lpstr>
      <vt:lpstr>Vinterbeiter Satelittbilde Fargeskala fra gult til rødt viser økende grad av lavforekomster.                                                                                                                          Norsk institutt for naturforskning (NINA)</vt:lpstr>
      <vt:lpstr>Vannkraftmagasin  Aurland, Hallingdal og Lærdal produserte i 1981  10 % av netto fastkraftforbruk av elektrisitet i Norge.</vt:lpstr>
      <vt:lpstr>Vannkraftmagasin – stup, bratte skrenter og trekkveger</vt:lpstr>
      <vt:lpstr>«Sinsenkrysset» Trekkveger basert på fangstanlegg i en akse, Kvevotni – Geiteryggen </vt:lpstr>
      <vt:lpstr>   Øljuvatn, kl 05.00, 20 aug., 1990      Utsnitt fra de samme trekkvegene        mellom fjellvatna</vt:lpstr>
      <vt:lpstr>  </vt:lpstr>
      <vt:lpstr>Lesoner NINA Rapport 634 Villreinen i Nordfjella Status og leveområde </vt:lpstr>
      <vt:lpstr> Dyra forteller: Datasett av radiomerkete simler i perioden, 2007 – 2003  </vt:lpstr>
      <vt:lpstr>Kalvingstid Datasett av radiomerkete simler,  mai – juni, 2007 - 2013</vt:lpstr>
      <vt:lpstr>                                                                                              SONE  2  (Syd  for Fv. 50)          Der Hallingskarvet kneiser over lavbremmene  er det store utfordringer.           Skarvet sjøl byr på minimal næring,   her er  mest stein,  is og snø,           men i botnene kan reinen beite på frisk groe like til frosten setter inn.  </vt:lpstr>
      <vt:lpstr>                         Ferdselsintensitet sommerstid, terskelverdier:                &gt; 30 passeringer/dag:    Minskende kryssninger                  &gt; 200 passeringer/dag:  Absolutt barriereeffekt, null krysninger                          NINA rapport  956, Nordfjella 2013   </vt:lpstr>
      <vt:lpstr>                                    «Prestholt-stien»     Fra et par tusen besøkende  for få år siden til  rundt  30.000  i dag.</vt:lpstr>
      <vt:lpstr>         Løypenett, Haugastøl–Havsdalen, 91.180 daa fordelt over 4 jaktfelt                                       0, 76 km  oppkjørte skiløyper pr km2           &gt; 0,5 km skiløype som eneste inngrep:     98 % fravær av rein           Lav: 15-30 ganger mere lav enn i tilsvarende inngrepsfrie områder.</vt:lpstr>
      <vt:lpstr>                                                                Ensom og forlatt;                                                                 mat for noen høyere                                                                 oppe i næringskjeden                                                                  Nordfjella naturoppsyn/PAK-1990</vt:lpstr>
      <vt:lpstr>                                           Arbeid der VN, sammen med VU,                                            har hatt betydelig innflytelse:</vt:lpstr>
      <vt:lpstr>Utfordringer:</vt:lpstr>
      <vt:lpstr>                                                Siste jaktdag                            Store Ljosegrunnsvotni,  20. sept.,  1990,  kl. 17.30                                  Villreinutvalgets vedtak:  Jaktslutt  kl. 18 </vt:lpstr>
      <vt:lpstr>En halvtime senere gjør varsimla seg klar til å gå mot land….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Eier</dc:creator>
  <cp:lastModifiedBy>Eier</cp:lastModifiedBy>
  <cp:revision>198</cp:revision>
  <dcterms:created xsi:type="dcterms:W3CDTF">2015-06-22T07:29:46Z</dcterms:created>
  <dcterms:modified xsi:type="dcterms:W3CDTF">2015-07-28T11:02:23Z</dcterms:modified>
</cp:coreProperties>
</file>